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handoutMasterIdLst>
    <p:handoutMasterId r:id="rId15"/>
  </p:handoutMasterIdLst>
  <p:sldIdLst>
    <p:sldId id="301" r:id="rId2"/>
    <p:sldId id="343" r:id="rId3"/>
    <p:sldId id="294" r:id="rId4"/>
    <p:sldId id="345" r:id="rId5"/>
    <p:sldId id="342" r:id="rId6"/>
    <p:sldId id="265" r:id="rId7"/>
    <p:sldId id="346" r:id="rId8"/>
    <p:sldId id="266" r:id="rId9"/>
    <p:sldId id="322" r:id="rId10"/>
    <p:sldId id="278" r:id="rId11"/>
    <p:sldId id="344" r:id="rId12"/>
    <p:sldId id="320"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showGuides="1">
      <p:cViewPr>
        <p:scale>
          <a:sx n="118" d="100"/>
          <a:sy n="118" d="100"/>
        </p:scale>
        <p:origin x="-1434"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png"/><Relationship Id="rId1" Type="http://schemas.openxmlformats.org/officeDocument/2006/relationships/image" Target="../media/image18.png"/><Relationship Id="rId4"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7B72483-62F5-9A48-986B-9F3082DCE02A}" type="datetimeFigureOut">
              <a:rPr lang="en-US" smtClean="0"/>
              <a:pPr/>
              <a:t>2/24/2016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42E988F-2447-504D-B723-3D8A8AD53726}" type="slidenum">
              <a:rPr lang="en-US" smtClean="0"/>
              <a:pPr/>
              <a:t>‹#›</a:t>
            </a:fld>
            <a:endParaRPr lang="en-US"/>
          </a:p>
        </p:txBody>
      </p:sp>
    </p:spTree>
    <p:extLst>
      <p:ext uri="{BB962C8B-B14F-4D97-AF65-F5344CB8AC3E}">
        <p14:creationId xmlns:p14="http://schemas.microsoft.com/office/powerpoint/2010/main" val="29574406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230399-5BBB-5D42-A649-14620C008071}" type="datetimeFigureOut">
              <a:rPr lang="en-US" smtClean="0"/>
              <a:pPr/>
              <a:t>2/24/2016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437F96-D6A7-9144-9F1F-3ACC58CFC40A}" type="slidenum">
              <a:rPr lang="en-US" smtClean="0"/>
              <a:pPr/>
              <a:t>‹#›</a:t>
            </a:fld>
            <a:endParaRPr lang="en-US"/>
          </a:p>
        </p:txBody>
      </p:sp>
    </p:spTree>
    <p:extLst>
      <p:ext uri="{BB962C8B-B14F-4D97-AF65-F5344CB8AC3E}">
        <p14:creationId xmlns:p14="http://schemas.microsoft.com/office/powerpoint/2010/main" val="29592047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BF0B4B4B-B850-194D-98F1-52059BDD4880}" type="slidenum">
              <a:rPr lang="en-US"/>
              <a:pPr/>
              <a:t>2</a:t>
            </a:fld>
            <a:endParaRPr lang="en-US"/>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a:spcBef>
                <a:spcPct val="0"/>
              </a:spcBef>
            </a:pPr>
            <a:r>
              <a:rPr lang="en-US" b="1"/>
              <a:t>Fig. 7. Unenhanced digital</a:t>
            </a:r>
          </a:p>
          <a:p>
            <a:pPr>
              <a:spcBef>
                <a:spcPct val="0"/>
              </a:spcBef>
            </a:pPr>
            <a:r>
              <a:rPr lang="en-US" b="1"/>
              <a:t>color photograph of the forward</a:t>
            </a:r>
          </a:p>
          <a:p>
            <a:pPr>
              <a:spcBef>
                <a:spcPct val="0"/>
              </a:spcBef>
            </a:pPr>
            <a:r>
              <a:rPr lang="en-US" b="1"/>
              <a:t>02 level of the </a:t>
            </a:r>
            <a:r>
              <a:rPr lang="en-US" b="1" i="1"/>
              <a:t>Ronald</a:t>
            </a:r>
          </a:p>
          <a:p>
            <a:pPr>
              <a:spcBef>
                <a:spcPct val="0"/>
              </a:spcBef>
            </a:pPr>
            <a:r>
              <a:rPr lang="en-US" b="1" i="1"/>
              <a:t>H. Brown</a:t>
            </a:r>
            <a:r>
              <a:rPr lang="en-US" b="1"/>
              <a:t>, taken while holding</a:t>
            </a:r>
          </a:p>
          <a:p>
            <a:pPr>
              <a:spcBef>
                <a:spcPct val="0"/>
              </a:spcBef>
            </a:pPr>
            <a:r>
              <a:rPr lang="en-US" b="1"/>
              <a:t>station along 23°W longitude</a:t>
            </a:r>
          </a:p>
          <a:p>
            <a:pPr>
              <a:spcBef>
                <a:spcPct val="0"/>
              </a:spcBef>
            </a:pPr>
            <a:r>
              <a:rPr lang="en-US" b="1"/>
              <a:t>during PNE/AEROSE-III, on</a:t>
            </a:r>
          </a:p>
          <a:p>
            <a:pPr>
              <a:spcBef>
                <a:spcPct val="0"/>
              </a:spcBef>
            </a:pPr>
            <a:r>
              <a:rPr lang="en-US" b="1"/>
              <a:t>the afternoon of 13 May 2007,</a:t>
            </a:r>
          </a:p>
          <a:p>
            <a:pPr>
              <a:spcBef>
                <a:spcPct val="0"/>
              </a:spcBef>
            </a:pPr>
            <a:r>
              <a:rPr lang="en-US" b="1"/>
              <a:t>during the major Saharan dust</a:t>
            </a:r>
          </a:p>
          <a:p>
            <a:pPr>
              <a:spcBef>
                <a:spcPct val="0"/>
              </a:spcBef>
            </a:pPr>
            <a:r>
              <a:rPr lang="en-US" b="1"/>
              <a:t>outflow pulse shown in Fig. 6.</a:t>
            </a:r>
          </a:p>
          <a:p>
            <a:pPr>
              <a:spcBef>
                <a:spcPct val="0"/>
              </a:spcBef>
            </a:pPr>
            <a:r>
              <a:rPr lang="en-US" b="1"/>
              <a:t>Some AEROSE instrumentation</a:t>
            </a:r>
          </a:p>
          <a:p>
            <a:pPr>
              <a:spcBef>
                <a:spcPct val="0"/>
              </a:spcBef>
            </a:pPr>
            <a:r>
              <a:rPr lang="en-US" b="1"/>
              <a:t>visible in the foreground,</a:t>
            </a:r>
          </a:p>
          <a:p>
            <a:pPr>
              <a:spcBef>
                <a:spcPct val="0"/>
              </a:spcBef>
            </a:pPr>
            <a:r>
              <a:rPr lang="en-US" b="1"/>
              <a:t>from left: broadband flux radiometers</a:t>
            </a:r>
          </a:p>
          <a:p>
            <a:pPr>
              <a:spcBef>
                <a:spcPct val="0"/>
              </a:spcBef>
            </a:pPr>
            <a:r>
              <a:rPr lang="en-US" b="1"/>
              <a:t>(i.e., pyranometers</a:t>
            </a:r>
          </a:p>
          <a:p>
            <a:pPr>
              <a:spcBef>
                <a:spcPct val="0"/>
              </a:spcBef>
            </a:pPr>
            <a:r>
              <a:rPr lang="en-US" b="1"/>
              <a:t>and pyrgeometers), all-sky</a:t>
            </a:r>
          </a:p>
          <a:p>
            <a:pPr>
              <a:spcBef>
                <a:spcPct val="0"/>
              </a:spcBef>
            </a:pPr>
            <a:r>
              <a:rPr lang="en-US" b="1"/>
              <a:t>camera, M-AERI, and microwave</a:t>
            </a:r>
          </a:p>
          <a:p>
            <a:pPr>
              <a:spcBef>
                <a:spcPct val="0"/>
              </a:spcBef>
            </a:pPr>
            <a:r>
              <a:rPr lang="en-US" b="1"/>
              <a:t>(MW) radiometer.</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457200" marR="0" lvl="1" indent="-533400" algn="l" defTabSz="457200" rtl="0" eaLnBrk="1" fontAlgn="auto" latinLnBrk="0" hangingPunct="1">
              <a:lnSpc>
                <a:spcPct val="90000"/>
              </a:lnSpc>
              <a:spcBef>
                <a:spcPts val="0"/>
              </a:spcBef>
              <a:spcAft>
                <a:spcPts val="0"/>
              </a:spcAft>
              <a:buClrTx/>
              <a:buSzTx/>
              <a:buFontTx/>
              <a:buNone/>
              <a:tabLst/>
              <a:defRPr/>
            </a:pPr>
            <a:r>
              <a:rPr lang="en-US" sz="2000" dirty="0" smtClean="0"/>
              <a:t>The AEROSE science team divides the primary project into three main components aligned with each of the objectives; 1) Aerosol Chemistry, 2) Atmospheric Physics, and 3) Satellite Science and Cal/Val.  As the project has continued distinctive components associated with oceanography, aerobiology, and climate have evolved</a:t>
            </a:r>
          </a:p>
          <a:p>
            <a:pPr marL="457200" lvl="1" indent="-533400">
              <a:lnSpc>
                <a:spcPct val="90000"/>
              </a:lnSpc>
              <a:buFontTx/>
              <a:buNone/>
            </a:pPr>
            <a:endParaRPr lang="en-US" sz="2000" dirty="0" smtClean="0"/>
          </a:p>
          <a:p>
            <a:pPr marL="457200" lvl="1" indent="-533400">
              <a:lnSpc>
                <a:spcPct val="90000"/>
              </a:lnSpc>
              <a:buFontTx/>
              <a:buNone/>
            </a:pPr>
            <a:r>
              <a:rPr lang="en-US" sz="2000" dirty="0" smtClean="0"/>
              <a:t>AEROSE Objectives</a:t>
            </a:r>
          </a:p>
          <a:p>
            <a:pPr marL="457200" lvl="1" indent="-533400">
              <a:lnSpc>
                <a:spcPct val="90000"/>
              </a:lnSpc>
              <a:buFontTx/>
              <a:buAutoNum type="arabicPeriod"/>
            </a:pPr>
            <a:r>
              <a:rPr lang="en-US" sz="2000" dirty="0" smtClean="0"/>
              <a:t>To characterize aerosols in air mass outflows originating from West Africa during trans-Atlantic transport.</a:t>
            </a:r>
          </a:p>
          <a:p>
            <a:pPr marL="457200" lvl="1" indent="-533400">
              <a:lnSpc>
                <a:spcPct val="90000"/>
              </a:lnSpc>
              <a:buFontTx/>
              <a:buAutoNum type="arabicPeriod"/>
            </a:pPr>
            <a:r>
              <a:rPr lang="en-US" sz="2000" dirty="0" smtClean="0"/>
              <a:t>To investigate the regional atmospheric and oceanic impacts of these air masses.</a:t>
            </a:r>
          </a:p>
          <a:p>
            <a:pPr marL="457200" lvl="1" indent="-533400">
              <a:lnSpc>
                <a:spcPct val="90000"/>
              </a:lnSpc>
              <a:buFontTx/>
              <a:buAutoNum type="arabicPeriod"/>
            </a:pPr>
            <a:r>
              <a:rPr lang="en-US" sz="2000" dirty="0" smtClean="0"/>
              <a:t>To enhance weather forecast models and validate satellite data</a:t>
            </a:r>
          </a:p>
          <a:p>
            <a:pPr marL="457200" lvl="1" indent="-533400">
              <a:lnSpc>
                <a:spcPct val="90000"/>
              </a:lnSpc>
              <a:buFontTx/>
              <a:buNone/>
            </a:pPr>
            <a:endParaRPr lang="en-US" sz="2000" dirty="0" smtClean="0"/>
          </a:p>
          <a:p>
            <a:endParaRPr lang="en-US" dirty="0"/>
          </a:p>
        </p:txBody>
      </p:sp>
      <p:sp>
        <p:nvSpPr>
          <p:cNvPr id="4" name="Slide Number Placeholder 3"/>
          <p:cNvSpPr>
            <a:spLocks noGrp="1"/>
          </p:cNvSpPr>
          <p:nvPr>
            <p:ph type="sldNum" sz="quarter" idx="10"/>
          </p:nvPr>
        </p:nvSpPr>
        <p:spPr/>
        <p:txBody>
          <a:bodyPr/>
          <a:lstStyle/>
          <a:p>
            <a:fld id="{57437F96-D6A7-9144-9F1F-3ACC58CFC40A}"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FB2DE1E4-97E9-9B45-A205-729080EFE27C}" type="slidenum">
              <a:rPr lang="en-US"/>
              <a:pPr/>
              <a:t>4</a:t>
            </a:fld>
            <a:endParaRPr lang="en-US"/>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p:spPr>
        <p:txBody>
          <a:bodyPr/>
          <a:lstStyle/>
          <a:p>
            <a:pPr>
              <a:spcBef>
                <a:spcPct val="0"/>
              </a:spcBef>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7D3E18E9-6EB8-6E4E-9AE7-A8D4E0E00EC8}" type="slidenum">
              <a:rPr lang="en-US"/>
              <a:pPr/>
              <a:t>5</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a:t>VPTLR – virtual potential temperature lapse rate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bwMode="auto">
          <a:ln>
            <a:miter lim="800000"/>
            <a:headEnd/>
            <a:tailEnd/>
          </a:ln>
        </p:spPr>
        <p:txBody>
          <a:bodyPr/>
          <a:lstStyle/>
          <a:p>
            <a:fld id="{91DE7FE2-A484-6843-A70B-979EAB24DFEB}" type="slidenum">
              <a:rPr lang="en-US">
                <a:ea typeface="ＭＳ Ｐゴシック" charset="-128"/>
                <a:cs typeface="ＭＳ Ｐゴシック" charset="-128"/>
              </a:rPr>
              <a:pPr/>
              <a:t>6</a:t>
            </a:fld>
            <a:endParaRPr lang="en-US">
              <a:ea typeface="ＭＳ Ｐゴシック" charset="-128"/>
              <a:cs typeface="ＭＳ Ｐゴシック" charset="-128"/>
            </a:endParaRPr>
          </a:p>
        </p:txBody>
      </p:sp>
      <p:sp>
        <p:nvSpPr>
          <p:cNvPr id="21094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1094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dirty="0" smtClean="0">
                <a:ea typeface="ＭＳ Ｐゴシック" charset="-128"/>
                <a:cs typeface="ＭＳ Ｐゴシック" charset="-128"/>
              </a:rPr>
              <a:t>Just</a:t>
            </a:r>
            <a:r>
              <a:rPr lang="en-US" baseline="0" dirty="0" smtClean="0">
                <a:ea typeface="ＭＳ Ｐゴシック" charset="-128"/>
                <a:cs typeface="ＭＳ Ｐゴシック" charset="-128"/>
              </a:rPr>
              <a:t> as the aerosol surface composition is changed by the atmosphere, the aerosols change the chemistry of the atmosphere as they pass through.  This image shows in situ ozone data along the cruise track overlaid on a satellite image of the  dust storm that was encountered.  The image shows the reduction in ozone within the main body of the air mass .  Does dust destroy ozone?</a:t>
            </a:r>
            <a:endParaRPr lang="en-US" dirty="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7587"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a:t>
            </a:r>
            <a:r>
              <a:rPr lang="en-US" baseline="0" dirty="0" smtClean="0"/>
              <a:t> is a snapshot of the particle morphologies observed  during the 2006 cruise.  Scanning electron micrographs are presented from samples collected for each of six size fractions that were collected during the cruise within the same air mass.  While this image is loaded with information one can clearly note that individual particles vary significantly by size – showing predominance of crystalline, fibrous, agglomerate, </a:t>
            </a:r>
            <a:r>
              <a:rPr lang="en-US" baseline="0" dirty="0" err="1" smtClean="0"/>
              <a:t>spheroidal</a:t>
            </a:r>
            <a:r>
              <a:rPr lang="en-US" baseline="0" dirty="0" smtClean="0"/>
              <a:t>, and sponge-like structures.  The evolution of the morphologies also appears to be size-dependent.</a:t>
            </a:r>
            <a:endParaRPr lang="en-US" dirty="0"/>
          </a:p>
        </p:txBody>
      </p:sp>
      <p:sp>
        <p:nvSpPr>
          <p:cNvPr id="4" name="Slide Number Placeholder 3"/>
          <p:cNvSpPr>
            <a:spLocks noGrp="1"/>
          </p:cNvSpPr>
          <p:nvPr>
            <p:ph type="sldNum" sz="quarter" idx="10"/>
          </p:nvPr>
        </p:nvSpPr>
        <p:spPr/>
        <p:txBody>
          <a:bodyPr/>
          <a:lstStyle/>
          <a:p>
            <a:fld id="{C15898E1-1D88-BF49-9BD6-7604180D7627}"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p:cNvSpPr>
          <p:nvPr>
            <p:ph type="sldImg"/>
          </p:nvPr>
        </p:nvSpPr>
        <p:spPr bwMode="auto">
          <a:noFill/>
          <a:ln>
            <a:solidFill>
              <a:srgbClr val="000000"/>
            </a:solidFill>
            <a:miter lim="800000"/>
            <a:headEnd/>
            <a:tailEnd/>
          </a:ln>
        </p:spPr>
      </p:sp>
      <p:sp>
        <p:nvSpPr>
          <p:cNvPr id="174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July 6, 2006 is top sample – PM2.5 sample</a:t>
            </a:r>
          </a:p>
          <a:p>
            <a:pPr>
              <a:spcBef>
                <a:spcPct val="0"/>
              </a:spcBef>
            </a:pPr>
            <a:r>
              <a:rPr lang="en-US" smtClean="0"/>
              <a:t>July 27, 20009 is lower spectrum – PM2.5 sample</a:t>
            </a:r>
          </a:p>
        </p:txBody>
      </p:sp>
      <p:sp>
        <p:nvSpPr>
          <p:cNvPr id="174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344DDD3-D9FB-D544-A2D9-11157E25AD61}" type="slidenum">
              <a:rPr lang="en-US"/>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pPr eaLnBrk="1" hangingPunct="1">
              <a:spcBef>
                <a:spcPct val="0"/>
              </a:spcBef>
            </a:pPr>
            <a:endParaRPr lang="en-US"/>
          </a:p>
        </p:txBody>
      </p:sp>
      <p:sp>
        <p:nvSpPr>
          <p:cNvPr id="120836" name="Slide Number Placeholder 3"/>
          <p:cNvSpPr>
            <a:spLocks noGrp="1"/>
          </p:cNvSpPr>
          <p:nvPr>
            <p:ph type="sldNum" sz="quarter" idx="5"/>
          </p:nvPr>
        </p:nvSpPr>
        <p:spPr>
          <a:noFill/>
        </p:spPr>
        <p:txBody>
          <a:bodyPr/>
          <a:lstStyle/>
          <a:p>
            <a:fld id="{DEAC04E8-A8B0-C545-B13A-84B6790C919B}" type="slidenum">
              <a:rPr lang="en-US"/>
              <a:pPr/>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44041933-D089-AA44-9A7F-DBC003B067C3}" type="datetime1">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422F8AE3-2981-EB4B-8A6E-1D65C38650B2}" type="datetime1">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882F648D-107C-7B41-A05D-C61C62C18098}" type="datetime1">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smtClean="0"/>
            </a:lvl1pPr>
          </a:lstStyle>
          <a:p>
            <a:pPr>
              <a:defRPr/>
            </a:pPr>
            <a:fld id="{E1DD254E-A1D9-5744-A93E-5AC6F570128F}" type="datetime1">
              <a:rPr lang="en-US" smtClean="0"/>
              <a:t>2/24/2016</a:t>
            </a:fld>
            <a:endParaRPr lang="en-US"/>
          </a:p>
        </p:txBody>
      </p:sp>
      <p:sp>
        <p:nvSpPr>
          <p:cNvPr id="6" name="Footer Placeholder 5"/>
          <p:cNvSpPr>
            <a:spLocks noGrp="1"/>
          </p:cNvSpPr>
          <p:nvPr>
            <p:ph type="ftr" sz="quarter" idx="11"/>
          </p:nvPr>
        </p:nvSpPr>
        <p:spPr>
          <a:xfrm>
            <a:off x="6858000" y="6553200"/>
            <a:ext cx="2895600" cy="457200"/>
          </a:xfrm>
        </p:spPr>
        <p:txBody>
          <a:bodyPr wrap="square" numCol="1" anchorCtr="0" compatLnSpc="1">
            <a:prstTxWarp prst="textNoShape">
              <a:avLst/>
            </a:prstTxWarp>
          </a:bodyPr>
          <a:lstStyle>
            <a:lvl1pPr fontAlgn="base">
              <a:spcBef>
                <a:spcPct val="0"/>
              </a:spcBef>
              <a:spcAft>
                <a:spcPct val="0"/>
              </a:spcAft>
              <a:defRPr sz="1400">
                <a:solidFill>
                  <a:srgbClr val="898989"/>
                </a:solidFill>
              </a:defRPr>
            </a:lvl1pPr>
          </a:lstStyle>
          <a:p>
            <a:pPr>
              <a:defRPr/>
            </a:pPr>
            <a:endParaRPr lang="en-US"/>
          </a:p>
        </p:txBody>
      </p:sp>
      <p:sp>
        <p:nvSpPr>
          <p:cNvPr id="7" name="Slide Number Placeholder 6"/>
          <p:cNvSpPr>
            <a:spLocks noGrp="1"/>
          </p:cNvSpPr>
          <p:nvPr>
            <p:ph type="sldNum" sz="quarter" idx="12"/>
          </p:nvPr>
        </p:nvSpPr>
        <p:spPr>
          <a:xfrm>
            <a:off x="7239000" y="6400800"/>
            <a:ext cx="1905000" cy="457200"/>
          </a:xfrm>
        </p:spPr>
        <p:txBody>
          <a:bodyPr/>
          <a:lstStyle>
            <a:lvl1pPr>
              <a:defRPr/>
            </a:lvl1pPr>
          </a:lstStyle>
          <a:p>
            <a:pPr>
              <a:defRPr/>
            </a:pPr>
            <a:fld id="{FA5E8CBA-1035-8B4D-8D20-944D5093629D}"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BD5B5838-CA26-2348-A096-7A93B4D84E05}" type="datetime1">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35F011E3-1B1D-2042-AE0C-A93364A5DDB4}" type="datetime1">
              <a:rPr lang="en-US" smtClean="0"/>
              <a:t>2/24/2016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0FD58A7D-D73E-A54A-81A9-E57BBA6D5D91}" type="datetime1">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4F11AD96-91DE-C44E-A187-D09725D860B9}" type="datetime1">
              <a:rPr lang="en-US" smtClean="0"/>
              <a:t>2/24/2016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9F5D2FA-576D-7B41-A89C-8498405B3CCE}" type="datetime1">
              <a:rPr lang="en-US" smtClean="0"/>
              <a:t>2/24/2016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632DFF-00CE-3D43-A21A-BA4ADE9A2A72}" type="datetime1">
              <a:rPr lang="en-US" smtClean="0"/>
              <a:t>2/24/2016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3D31DB58-7AFE-D042-9D8A-3DF2F7F9F7D3}" type="datetime1">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CF71F44A-C4DC-934B-954B-846707F3F45A}" type="datetime1">
              <a:rPr lang="en-US" smtClean="0"/>
              <a:t>2/24/2016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3E5E64-1546-4D4F-8339-F5F18889FD2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532151-6C62-894B-AB8F-0F7A83EC35D2}" type="datetime1">
              <a:rPr lang="en-US" smtClean="0"/>
              <a:t>2/24/2016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B3E5E64-1546-4D4F-8339-F5F18889FD2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3" r:id="rId12"/>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oleObject" Target="../embeddings/Microsoft_Excel_97-2003_Worksheet3.xls"/><Relationship Id="rId13" Type="http://schemas.openxmlformats.org/officeDocument/2006/relationships/image" Target="../media/image20.wmf"/><Relationship Id="rId3" Type="http://schemas.openxmlformats.org/officeDocument/2006/relationships/notesSlide" Target="../notesSlides/notesSlide8.xml"/><Relationship Id="rId7" Type="http://schemas.openxmlformats.org/officeDocument/2006/relationships/oleObject" Target="../embeddings/oleObject3.bin"/><Relationship Id="rId12" Type="http://schemas.openxmlformats.org/officeDocument/2006/relationships/oleObject" Target="../embeddings/Microsoft_Excel_97-2003_Worksheet4.xls"/><Relationship Id="rId2" Type="http://schemas.openxmlformats.org/officeDocument/2006/relationships/slideLayout" Target="../slideLayouts/slideLayout7.xml"/><Relationship Id="rId16" Type="http://schemas.openxmlformats.org/officeDocument/2006/relationships/image" Target="../media/image21.emf"/><Relationship Id="rId1" Type="http://schemas.openxmlformats.org/officeDocument/2006/relationships/vmlDrawing" Target="../drawings/vmlDrawing3.vml"/><Relationship Id="rId6" Type="http://schemas.openxmlformats.org/officeDocument/2006/relationships/image" Target="../media/image18.png"/><Relationship Id="rId11" Type="http://schemas.openxmlformats.org/officeDocument/2006/relationships/oleObject" Target="../embeddings/oleObject4.bin"/><Relationship Id="rId5" Type="http://schemas.openxmlformats.org/officeDocument/2006/relationships/oleObject" Target="../embeddings/Microsoft_Excel_97-2003_Worksheet2.xls"/><Relationship Id="rId15" Type="http://schemas.openxmlformats.org/officeDocument/2006/relationships/oleObject" Target="../embeddings/Microsoft_Excel_97-2003_Worksheet5.xls"/><Relationship Id="rId10" Type="http://schemas.openxmlformats.org/officeDocument/2006/relationships/image" Target="../media/image22.png"/><Relationship Id="rId4" Type="http://schemas.openxmlformats.org/officeDocument/2006/relationships/oleObject" Target="../embeddings/oleObject2.bin"/><Relationship Id="rId9" Type="http://schemas.openxmlformats.org/officeDocument/2006/relationships/image" Target="../media/image19.png"/><Relationship Id="rId14" Type="http://schemas.openxmlformats.org/officeDocument/2006/relationships/oleObject" Target="../embeddings/oleObject5.bin"/></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png"/><Relationship Id="rId10" Type="http://schemas.openxmlformats.org/officeDocument/2006/relationships/image" Target="../media/image32.jpeg"/><Relationship Id="rId4" Type="http://schemas.openxmlformats.org/officeDocument/2006/relationships/image" Target="../media/image26.png"/><Relationship Id="rId9"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w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6.png"/><Relationship Id="rId4" Type="http://schemas.openxmlformats.org/officeDocument/2006/relationships/oleObject" Target="???" TargetMode="Externa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7.png"/><Relationship Id="rId4" Type="http://schemas.openxmlformats.org/officeDocument/2006/relationships/oleObject" Target="../embeddings/Microsoft_Excel_97-2003_Worksheet1.xls"/></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68153" y="128789"/>
            <a:ext cx="8449111" cy="2003310"/>
          </a:xfrm>
          <a:prstGeom prst="rect">
            <a:avLst/>
          </a:prstGeom>
          <a:noFill/>
          <a:ln>
            <a:noFill/>
          </a:ln>
        </p:spPr>
      </p:pic>
      <p:pic>
        <p:nvPicPr>
          <p:cNvPr id="6" name="Picture 4"/>
          <p:cNvPicPr>
            <a:picLocks noChangeAspect="1" noChangeArrowheads="1"/>
          </p:cNvPicPr>
          <p:nvPr/>
        </p:nvPicPr>
        <p:blipFill>
          <a:blip r:embed="rId3"/>
          <a:srcRect/>
          <a:stretch>
            <a:fillRect/>
          </a:stretch>
        </p:blipFill>
        <p:spPr>
          <a:xfrm>
            <a:off x="368153" y="3060900"/>
            <a:ext cx="3814763" cy="2822575"/>
          </a:xfrm>
          <a:prstGeom prst="rect">
            <a:avLst/>
          </a:prstGeom>
        </p:spPr>
      </p:pic>
      <p:pic>
        <p:nvPicPr>
          <p:cNvPr id="7" name="Picture 3" descr="storm2"/>
          <p:cNvPicPr preferRelativeResize="0">
            <a:picLocks noChangeArrowheads="1"/>
          </p:cNvPicPr>
          <p:nvPr/>
        </p:nvPicPr>
        <p:blipFill>
          <a:blip r:embed="rId4"/>
          <a:srcRect/>
          <a:stretch>
            <a:fillRect/>
          </a:stretch>
        </p:blipFill>
        <p:spPr>
          <a:xfrm>
            <a:off x="4639316" y="3079304"/>
            <a:ext cx="4177948" cy="2822575"/>
          </a:xfrm>
          <a:prstGeom prst="rect">
            <a:avLst/>
          </a:prstGeom>
        </p:spPr>
      </p:pic>
      <p:sp>
        <p:nvSpPr>
          <p:cNvPr id="8" name="Rectangle 5"/>
          <p:cNvSpPr>
            <a:spLocks noChangeArrowheads="1"/>
          </p:cNvSpPr>
          <p:nvPr/>
        </p:nvSpPr>
        <p:spPr bwMode="auto">
          <a:xfrm>
            <a:off x="156715" y="5926285"/>
            <a:ext cx="4352988" cy="800219"/>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tx2"/>
                </a:solidFill>
              </a:rPr>
              <a:t>03/05 at 14 :05 UTC</a:t>
            </a:r>
            <a:br>
              <a:rPr lang="en-US" sz="1400" dirty="0">
                <a:solidFill>
                  <a:schemeClr val="tx2"/>
                </a:solidFill>
              </a:rPr>
            </a:br>
            <a:r>
              <a:rPr lang="en-US" dirty="0">
                <a:solidFill>
                  <a:schemeClr val="tx2"/>
                </a:solidFill>
              </a:rPr>
              <a:t>Dust </a:t>
            </a:r>
            <a:r>
              <a:rPr lang="en-US" dirty="0" smtClean="0">
                <a:solidFill>
                  <a:schemeClr val="tx2"/>
                </a:solidFill>
              </a:rPr>
              <a:t>advection from Central </a:t>
            </a:r>
            <a:r>
              <a:rPr lang="en-US" dirty="0">
                <a:solidFill>
                  <a:schemeClr val="tx2"/>
                </a:solidFill>
              </a:rPr>
              <a:t>and West Africa</a:t>
            </a:r>
            <a:br>
              <a:rPr lang="en-US" dirty="0">
                <a:solidFill>
                  <a:schemeClr val="tx2"/>
                </a:solidFill>
              </a:rPr>
            </a:br>
            <a:r>
              <a:rPr lang="en-US" sz="1400" dirty="0">
                <a:solidFill>
                  <a:schemeClr val="tx2"/>
                </a:solidFill>
              </a:rPr>
              <a:t>Satellite: Aqua - Pixel size: 8km</a:t>
            </a:r>
          </a:p>
        </p:txBody>
      </p:sp>
      <p:sp>
        <p:nvSpPr>
          <p:cNvPr id="9" name="Rectangle 6"/>
          <p:cNvSpPr>
            <a:spLocks noChangeArrowheads="1"/>
          </p:cNvSpPr>
          <p:nvPr/>
        </p:nvSpPr>
        <p:spPr bwMode="auto">
          <a:xfrm>
            <a:off x="5067300" y="5907880"/>
            <a:ext cx="3233738" cy="854075"/>
          </a:xfrm>
          <a:prstGeom prst="rect">
            <a:avLst/>
          </a:prstGeom>
          <a:noFill/>
          <a:ln w="9525">
            <a:noFill/>
            <a:miter lim="800000"/>
            <a:headEnd/>
            <a:tailEnd/>
          </a:ln>
        </p:spPr>
        <p:txBody>
          <a:bodyPr wrap="none">
            <a:prstTxWarp prst="textNoShape">
              <a:avLst/>
            </a:prstTxWarp>
            <a:spAutoFit/>
          </a:bodyPr>
          <a:lstStyle/>
          <a:p>
            <a:pPr algn="ctr"/>
            <a:r>
              <a:rPr lang="en-US" sz="1400" dirty="0">
                <a:solidFill>
                  <a:schemeClr val="tx2"/>
                </a:solidFill>
              </a:rPr>
              <a:t>03/05 at 12 :40 UTC</a:t>
            </a:r>
            <a:br>
              <a:rPr lang="en-US" sz="1400" dirty="0">
                <a:solidFill>
                  <a:schemeClr val="tx2"/>
                </a:solidFill>
              </a:rPr>
            </a:br>
            <a:r>
              <a:rPr lang="en-US" dirty="0">
                <a:solidFill>
                  <a:schemeClr val="tx2"/>
                </a:solidFill>
              </a:rPr>
              <a:t>Dust over Cape Verde Islands</a:t>
            </a:r>
            <a:br>
              <a:rPr lang="en-US" dirty="0">
                <a:solidFill>
                  <a:schemeClr val="tx2"/>
                </a:solidFill>
              </a:rPr>
            </a:br>
            <a:r>
              <a:rPr lang="en-US" sz="1400" dirty="0">
                <a:solidFill>
                  <a:schemeClr val="tx2"/>
                </a:solidFill>
              </a:rPr>
              <a:t>Satellite: Terra - Pixel size: 1km</a:t>
            </a:r>
            <a:r>
              <a:rPr lang="en-US" dirty="0"/>
              <a:t> </a:t>
            </a:r>
          </a:p>
        </p:txBody>
      </p:sp>
      <p:sp>
        <p:nvSpPr>
          <p:cNvPr id="12" name="TextBox 11"/>
          <p:cNvSpPr txBox="1"/>
          <p:nvPr/>
        </p:nvSpPr>
        <p:spPr>
          <a:xfrm>
            <a:off x="403431" y="2307442"/>
            <a:ext cx="8413833" cy="523220"/>
          </a:xfrm>
          <a:prstGeom prst="rect">
            <a:avLst/>
          </a:prstGeom>
          <a:noFill/>
        </p:spPr>
        <p:txBody>
          <a:bodyPr wrap="square" rtlCol="0">
            <a:spAutoFit/>
          </a:bodyPr>
          <a:lstStyle/>
          <a:p>
            <a:r>
              <a:rPr lang="en-US" sz="2800" dirty="0" smtClean="0"/>
              <a:t>The Maiden Voyage of AEROSE was during March 2004</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Content Placeholder 3"/>
          <p:cNvGraphicFramePr>
            <a:graphicFrameLocks noGrp="1"/>
          </p:cNvGraphicFramePr>
          <p:nvPr/>
        </p:nvGraphicFramePr>
        <p:xfrm>
          <a:off x="118938" y="-61374"/>
          <a:ext cx="4936872" cy="3536974"/>
        </p:xfrm>
        <a:graphic>
          <a:graphicData uri="http://schemas.openxmlformats.org/presentationml/2006/ole">
            <mc:AlternateContent xmlns:mc="http://schemas.openxmlformats.org/markup-compatibility/2006">
              <mc:Choice xmlns:v="urn:schemas-microsoft-com:vml" Requires="v">
                <p:oleObj spid="_x0000_s50182" name="Worksheet" r:id="rId5" imgW="6943946" imgH="3322608" progId="Excel.Sheet.8">
                  <p:embed/>
                </p:oleObj>
              </mc:Choice>
              <mc:Fallback>
                <p:oleObj name="Worksheet" r:id="rId5" imgW="6943946" imgH="3322608" progId="Excel.Sheet.8">
                  <p:embed/>
                  <p:pic>
                    <p:nvPicPr>
                      <p:cNvPr id="0" name="Content Placeholder 3"/>
                      <p:cNvPicPr>
                        <a:picLocks noGrp="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938" y="-61374"/>
                        <a:ext cx="4936872" cy="353697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387" name="Object 3"/>
          <p:cNvGraphicFramePr>
            <a:graphicFrameLocks noGrp="1"/>
          </p:cNvGraphicFramePr>
          <p:nvPr/>
        </p:nvGraphicFramePr>
        <p:xfrm>
          <a:off x="1" y="3430137"/>
          <a:ext cx="4569985" cy="3427863"/>
        </p:xfrm>
        <a:graphic>
          <a:graphicData uri="http://schemas.openxmlformats.org/presentationml/2006/ole">
            <mc:AlternateContent xmlns:mc="http://schemas.openxmlformats.org/markup-compatibility/2006">
              <mc:Choice xmlns:v="urn:schemas-microsoft-com:vml" Requires="v">
                <p:oleObj spid="_x0000_s50183" name="Worksheet" r:id="rId8" imgW="7086600" imgH="3848100" progId="Excel.Sheet.8">
                  <p:embed/>
                </p:oleObj>
              </mc:Choice>
              <mc:Fallback>
                <p:oleObj name="Worksheet" r:id="rId8" imgW="7086600" imgH="3848100" progId="Excel.Sheet.8">
                  <p:embed/>
                  <p:pic>
                    <p:nvPicPr>
                      <p:cNvPr id="0" name="Picture 3"/>
                      <p:cNvPicPr>
                        <a:picLocks noGrp="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 y="3430137"/>
                        <a:ext cx="4569985" cy="3427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6390" name="Picture 2"/>
          <p:cNvPicPr>
            <a:picLocks noChangeAspect="1" noChangeArrowheads="1"/>
          </p:cNvPicPr>
          <p:nvPr/>
        </p:nvPicPr>
        <p:blipFill>
          <a:blip r:embed="rId10"/>
          <a:srcRect/>
          <a:stretch>
            <a:fillRect/>
          </a:stretch>
        </p:blipFill>
        <p:spPr bwMode="auto">
          <a:xfrm>
            <a:off x="3223382" y="1"/>
            <a:ext cx="1348618" cy="1261582"/>
          </a:xfrm>
          <a:prstGeom prst="rect">
            <a:avLst/>
          </a:prstGeom>
          <a:noFill/>
          <a:ln w="9525">
            <a:noFill/>
            <a:miter lim="800000"/>
            <a:headEnd/>
            <a:tailEnd/>
          </a:ln>
        </p:spPr>
      </p:pic>
      <p:graphicFrame>
        <p:nvGraphicFramePr>
          <p:cNvPr id="8" name="Table 7"/>
          <p:cNvGraphicFramePr>
            <a:graphicFrameLocks noGrp="1"/>
          </p:cNvGraphicFramePr>
          <p:nvPr/>
        </p:nvGraphicFramePr>
        <p:xfrm>
          <a:off x="4765524" y="2229931"/>
          <a:ext cx="4378476" cy="2684095"/>
        </p:xfrm>
        <a:graphic>
          <a:graphicData uri="http://schemas.openxmlformats.org/drawingml/2006/table">
            <a:tbl>
              <a:tblPr/>
              <a:tblGrid>
                <a:gridCol w="1415143"/>
                <a:gridCol w="1890889"/>
                <a:gridCol w="1072444"/>
              </a:tblGrid>
              <a:tr h="2836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Arial" charset="0"/>
                          <a:cs typeface="Arial" charset="0"/>
                        </a:rPr>
                        <a:t>Assignment</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rgbClr val="000000"/>
                          </a:solidFill>
                          <a:effectLst/>
                          <a:latin typeface="Arial" charset="0"/>
                          <a:ea typeface="Arial" charset="0"/>
                          <a:cs typeface="Arial" charset="0"/>
                        </a:rPr>
                        <a:t>Region  (cm-1)</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smtClean="0">
                          <a:ln>
                            <a:noFill/>
                          </a:ln>
                          <a:solidFill>
                            <a:srgbClr val="000000"/>
                          </a:solidFill>
                          <a:effectLst/>
                          <a:latin typeface="Arial" charset="0"/>
                          <a:ea typeface="Arial" charset="0"/>
                          <a:cs typeface="Arial" charset="0"/>
                        </a:rPr>
                        <a:t>Intensity</a:t>
                      </a:r>
                      <a:r>
                        <a:rPr kumimoji="0" lang="en-US" sz="1000" b="1" i="0" u="none" strike="noStrike" cap="none" normalizeH="0" baseline="0" smtClean="0">
                          <a:ln>
                            <a:noFill/>
                          </a:ln>
                          <a:solidFill>
                            <a:srgbClr val="FF0000"/>
                          </a:solidFill>
                          <a:effectLst/>
                          <a:latin typeface="Arial" charset="0"/>
                          <a:ea typeface="Arial" charset="0"/>
                          <a:cs typeface="Arial" charset="0"/>
                        </a:rPr>
                        <a:t> </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700" b="1" i="0" u="none" strike="noStrike" cap="none" normalizeH="0" baseline="0">
                          <a:ln>
                            <a:noFill/>
                          </a:ln>
                          <a:solidFill>
                            <a:srgbClr val="000000"/>
                          </a:solidFill>
                          <a:effectLst/>
                          <a:latin typeface="Arial" charset="0"/>
                          <a:ea typeface="Arial" charset="0"/>
                          <a:cs typeface="Arial" charset="0"/>
                        </a:rPr>
                        <a:t>Lattice vibrations</a:t>
                      </a:r>
                      <a:endParaRPr kumimoji="0" lang="en-US" sz="700" b="1" i="0" u="none" strike="noStrike" cap="none" normalizeH="0" baseline="0">
                        <a:ln>
                          <a:noFill/>
                        </a:ln>
                        <a:solidFill>
                          <a:srgbClr val="000000"/>
                        </a:solidFill>
                        <a:effectLst/>
                        <a:latin typeface="Arial" charset="0"/>
                        <a:ea typeface="Arial" charset="0"/>
                        <a:cs typeface="Arial" charset="0"/>
                      </a:endParaRP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10 - 200 cm-1</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Strong</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Si-O-Si</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450-550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Strong</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C-Cl</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550-800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Strong</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C-S (aliphatic)</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630-790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Strong</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C-O-C</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800-970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Medium</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C-O-C asym</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1060-1150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Weak</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C=C</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1500-1900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Strong</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C(NO2) asym</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1530-1590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Medium</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C=O</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1680-1820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Medium</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24004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-S-H</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2550-2600</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a:ln>
                            <a:noFill/>
                          </a:ln>
                          <a:solidFill>
                            <a:srgbClr val="000000"/>
                          </a:solidFill>
                          <a:effectLst/>
                          <a:latin typeface="Arial" charset="0"/>
                          <a:ea typeface="Arial" charset="0"/>
                          <a:cs typeface="Arial" charset="0"/>
                        </a:rPr>
                        <a:t>Strong</a:t>
                      </a:r>
                    </a:p>
                  </a:txBody>
                  <a:tcPr marL="116114" marR="116114" marT="65466" marB="65466"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graphicFrame>
        <p:nvGraphicFramePr>
          <p:cNvPr id="16388" name="Object 60"/>
          <p:cNvGraphicFramePr>
            <a:graphicFrameLocks noChangeAspect="1"/>
          </p:cNvGraphicFramePr>
          <p:nvPr/>
        </p:nvGraphicFramePr>
        <p:xfrm>
          <a:off x="4572000" y="0"/>
          <a:ext cx="4572000" cy="2229930"/>
        </p:xfrm>
        <a:graphic>
          <a:graphicData uri="http://schemas.openxmlformats.org/presentationml/2006/ole">
            <mc:AlternateContent xmlns:mc="http://schemas.openxmlformats.org/markup-compatibility/2006">
              <mc:Choice xmlns:v="urn:schemas-microsoft-com:vml" Requires="v">
                <p:oleObj spid="_x0000_s50184" name="Chart" r:id="rId12" imgW="9715500" imgH="5505450" progId="Excel.Sheet.8">
                  <p:embed/>
                </p:oleObj>
              </mc:Choice>
              <mc:Fallback>
                <p:oleObj name="Chart" r:id="rId12" imgW="9715500" imgH="5505450" progId="Excel.Sheet.8">
                  <p:embed/>
                  <p:pic>
                    <p:nvPicPr>
                      <p:cNvPr id="0" name="Object 6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572000" y="0"/>
                        <a:ext cx="4572000" cy="2229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89" name="Object 61"/>
          <p:cNvGraphicFramePr>
            <a:graphicFrameLocks noChangeAspect="1"/>
          </p:cNvGraphicFramePr>
          <p:nvPr/>
        </p:nvGraphicFramePr>
        <p:xfrm>
          <a:off x="4821968" y="4630343"/>
          <a:ext cx="4297841" cy="2291304"/>
        </p:xfrm>
        <a:graphic>
          <a:graphicData uri="http://schemas.openxmlformats.org/presentationml/2006/ole">
            <mc:AlternateContent xmlns:mc="http://schemas.openxmlformats.org/markup-compatibility/2006">
              <mc:Choice xmlns:v="urn:schemas-microsoft-com:vml" Requires="v">
                <p:oleObj spid="_x0000_s50185" name="Chart" r:id="rId15" imgW="10985500" imgH="6223000" progId="Excel.Sheet.8">
                  <p:embed/>
                </p:oleObj>
              </mc:Choice>
              <mc:Fallback>
                <p:oleObj name="Chart" r:id="rId15" imgW="10985500" imgH="6223000" progId="Excel.Sheet.8">
                  <p:embed/>
                  <p:pic>
                    <p:nvPicPr>
                      <p:cNvPr id="0" name="Object 6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821968" y="4630343"/>
                        <a:ext cx="4297841" cy="22913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rot="16200000">
            <a:off x="3500052" y="1884001"/>
            <a:ext cx="1095643" cy="246328"/>
          </a:xfrm>
          <a:prstGeom prst="rect">
            <a:avLst/>
          </a:prstGeom>
          <a:noFill/>
        </p:spPr>
        <p:txBody>
          <a:bodyPr lIns="122027" tIns="61013" rIns="122027" bIns="61013">
            <a:spAutoFit/>
          </a:bodyPr>
          <a:lstStyle/>
          <a:p>
            <a:pPr>
              <a:defRPr/>
            </a:pPr>
            <a:r>
              <a:rPr lang="en-US" sz="800" dirty="0"/>
              <a:t>2444.86</a:t>
            </a:r>
          </a:p>
        </p:txBody>
      </p:sp>
      <p:sp>
        <p:nvSpPr>
          <p:cNvPr id="16442" name="TextBox 26642"/>
          <p:cNvSpPr txBox="1">
            <a:spLocks noChangeArrowheads="1"/>
          </p:cNvSpPr>
          <p:nvPr/>
        </p:nvSpPr>
        <p:spPr bwMode="auto">
          <a:xfrm rot="-5400000">
            <a:off x="3877467" y="1861270"/>
            <a:ext cx="927432" cy="246328"/>
          </a:xfrm>
          <a:prstGeom prst="rect">
            <a:avLst/>
          </a:prstGeom>
          <a:noFill/>
          <a:ln w="9525">
            <a:noFill/>
            <a:miter lim="800000"/>
            <a:headEnd/>
            <a:tailEnd/>
          </a:ln>
        </p:spPr>
        <p:txBody>
          <a:bodyPr lIns="122027" tIns="61013" rIns="122027" bIns="61013">
            <a:prstTxWarp prst="textNoShape">
              <a:avLst/>
            </a:prstTxWarp>
            <a:spAutoFit/>
          </a:bodyPr>
          <a:lstStyle/>
          <a:p>
            <a:r>
              <a:rPr lang="en-US" sz="800" dirty="0"/>
              <a:t>2550.33</a:t>
            </a:r>
          </a:p>
        </p:txBody>
      </p:sp>
      <p:sp>
        <p:nvSpPr>
          <p:cNvPr id="13" name="TextBox 12"/>
          <p:cNvSpPr txBox="1"/>
          <p:nvPr/>
        </p:nvSpPr>
        <p:spPr>
          <a:xfrm rot="16200000">
            <a:off x="2888204" y="4872016"/>
            <a:ext cx="1666195" cy="246328"/>
          </a:xfrm>
          <a:prstGeom prst="rect">
            <a:avLst/>
          </a:prstGeom>
          <a:noFill/>
        </p:spPr>
        <p:txBody>
          <a:bodyPr lIns="122027" tIns="61013" rIns="122027" bIns="61013">
            <a:spAutoFit/>
          </a:bodyPr>
          <a:lstStyle/>
          <a:p>
            <a:pPr>
              <a:defRPr/>
            </a:pPr>
            <a:r>
              <a:rPr lang="en-US" sz="800" dirty="0"/>
              <a:t>2437.62</a:t>
            </a:r>
          </a:p>
        </p:txBody>
      </p:sp>
      <p:sp>
        <p:nvSpPr>
          <p:cNvPr id="14" name="TextBox 13"/>
          <p:cNvSpPr txBox="1"/>
          <p:nvPr/>
        </p:nvSpPr>
        <p:spPr>
          <a:xfrm rot="16200000">
            <a:off x="2470295" y="5367556"/>
            <a:ext cx="679663" cy="246328"/>
          </a:xfrm>
          <a:prstGeom prst="rect">
            <a:avLst/>
          </a:prstGeom>
          <a:noFill/>
        </p:spPr>
        <p:txBody>
          <a:bodyPr lIns="122027" tIns="61013" rIns="122027" bIns="61013">
            <a:spAutoFit/>
          </a:bodyPr>
          <a:lstStyle/>
          <a:p>
            <a:pPr>
              <a:defRPr/>
            </a:pPr>
            <a:r>
              <a:rPr lang="en-US" sz="800" dirty="0"/>
              <a:t>1771.96</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normAutofit fontScale="90000"/>
          </a:bodyPr>
          <a:lstStyle/>
          <a:p>
            <a:pPr eaLnBrk="1" hangingPunct="1">
              <a:defRPr/>
            </a:pPr>
            <a:r>
              <a:rPr lang="en-US" dirty="0" smtClean="0">
                <a:solidFill>
                  <a:srgbClr val="000000"/>
                </a:solidFill>
                <a:ea typeface="+mj-ea"/>
                <a:cs typeface="+mj-cs"/>
              </a:rPr>
              <a:t>NCAS Research and Training Success Story</a:t>
            </a:r>
          </a:p>
        </p:txBody>
      </p:sp>
      <p:sp>
        <p:nvSpPr>
          <p:cNvPr id="3" name="Text Placeholder 2"/>
          <p:cNvSpPr>
            <a:spLocks noGrp="1"/>
          </p:cNvSpPr>
          <p:nvPr>
            <p:ph type="body" idx="1"/>
          </p:nvPr>
        </p:nvSpPr>
        <p:spPr>
          <a:ln>
            <a:solidFill>
              <a:schemeClr val="accent1"/>
            </a:solidFill>
          </a:ln>
          <a:effectLst>
            <a:outerShdw blurRad="63500" dist="25400" dir="5400000" rotWithShape="0">
              <a:srgbClr val="000000">
                <a:alpha val="34998"/>
              </a:srgbClr>
            </a:outerShdw>
          </a:effectLst>
        </p:spPr>
        <p:txBody>
          <a:bodyPr>
            <a:normAutofit lnSpcReduction="10000"/>
          </a:bodyPr>
          <a:lstStyle/>
          <a:p>
            <a:pPr algn="ctr" eaLnBrk="1" fontAlgn="auto" hangingPunct="1">
              <a:spcAft>
                <a:spcPts val="0"/>
              </a:spcAft>
              <a:buFont typeface="Wingdings 2"/>
              <a:buNone/>
              <a:defRPr/>
            </a:pPr>
            <a:r>
              <a:rPr sz="3600" b="0" dirty="0">
                <a:solidFill>
                  <a:srgbClr val="000000"/>
                </a:solidFill>
                <a:latin typeface="Arial (Body)"/>
                <a:ea typeface="+mn-ea"/>
                <a:cs typeface="Arial (Body)"/>
              </a:rPr>
              <a:t>AEROSE</a:t>
            </a:r>
          </a:p>
        </p:txBody>
      </p:sp>
      <p:sp>
        <p:nvSpPr>
          <p:cNvPr id="5" name="Text Placeholder 4"/>
          <p:cNvSpPr>
            <a:spLocks noGrp="1"/>
          </p:cNvSpPr>
          <p:nvPr>
            <p:ph type="body" sz="quarter" idx="3"/>
          </p:nvPr>
        </p:nvSpPr>
        <p:spPr>
          <a:ln>
            <a:solidFill>
              <a:schemeClr val="accent1"/>
            </a:solidFill>
          </a:ln>
          <a:effectLst>
            <a:outerShdw blurRad="63500" dist="25400" dir="5400000" rotWithShape="0">
              <a:srgbClr val="000000">
                <a:alpha val="34998"/>
              </a:srgbClr>
            </a:outerShdw>
          </a:effectLst>
        </p:spPr>
        <p:txBody>
          <a:bodyPr>
            <a:normAutofit lnSpcReduction="10000"/>
          </a:bodyPr>
          <a:lstStyle/>
          <a:p>
            <a:pPr algn="ctr" eaLnBrk="1" fontAlgn="auto" hangingPunct="1">
              <a:spcAft>
                <a:spcPts val="0"/>
              </a:spcAft>
              <a:buFont typeface="Wingdings 2"/>
              <a:buNone/>
              <a:defRPr/>
            </a:pPr>
            <a:r>
              <a:rPr lang="en-US" sz="3600" b="0" dirty="0" smtClean="0">
                <a:solidFill>
                  <a:srgbClr val="000000"/>
                </a:solidFill>
                <a:ea typeface="+mn-ea"/>
                <a:cs typeface="+mn-cs"/>
              </a:rPr>
              <a:t>Milestones</a:t>
            </a:r>
            <a:endParaRPr lang="en-US" sz="3600" b="0" dirty="0">
              <a:solidFill>
                <a:srgbClr val="000000"/>
              </a:solidFill>
              <a:ea typeface="+mn-ea"/>
              <a:cs typeface="+mn-cs"/>
            </a:endParaRPr>
          </a:p>
        </p:txBody>
      </p:sp>
      <p:sp>
        <p:nvSpPr>
          <p:cNvPr id="119813" name="Content Placeholder 5"/>
          <p:cNvSpPr>
            <a:spLocks noGrp="1"/>
          </p:cNvSpPr>
          <p:nvPr>
            <p:ph sz="quarter" idx="4"/>
          </p:nvPr>
        </p:nvSpPr>
        <p:spPr>
          <a:xfrm>
            <a:off x="4800600" y="2438400"/>
            <a:ext cx="4038600" cy="4038600"/>
          </a:xfrm>
          <a:ln>
            <a:solidFill>
              <a:schemeClr val="accent1"/>
            </a:solidFill>
          </a:ln>
        </p:spPr>
        <p:txBody>
          <a:bodyPr/>
          <a:lstStyle/>
          <a:p>
            <a:pPr eaLnBrk="1" hangingPunct="1">
              <a:lnSpc>
                <a:spcPct val="80000"/>
              </a:lnSpc>
              <a:spcAft>
                <a:spcPts val="600"/>
              </a:spcAft>
            </a:pPr>
            <a:r>
              <a:rPr lang="en-US" sz="1800" dirty="0">
                <a:solidFill>
                  <a:srgbClr val="000000"/>
                </a:solidFill>
              </a:rPr>
              <a:t>Ten-year international research campaign aboard NOAA’s Class-I vessel </a:t>
            </a:r>
            <a:r>
              <a:rPr lang="en-US" sz="1800" i="1" dirty="0">
                <a:solidFill>
                  <a:srgbClr val="000000"/>
                </a:solidFill>
              </a:rPr>
              <a:t>Ronald H. Brown</a:t>
            </a:r>
          </a:p>
          <a:p>
            <a:pPr eaLnBrk="1" hangingPunct="1">
              <a:lnSpc>
                <a:spcPct val="80000"/>
              </a:lnSpc>
              <a:spcAft>
                <a:spcPts val="600"/>
              </a:spcAft>
            </a:pPr>
            <a:r>
              <a:rPr lang="en-US" sz="1800" dirty="0">
                <a:solidFill>
                  <a:srgbClr val="000000"/>
                </a:solidFill>
              </a:rPr>
              <a:t>50+ Students trained </a:t>
            </a:r>
          </a:p>
          <a:p>
            <a:pPr eaLnBrk="1" hangingPunct="1">
              <a:lnSpc>
                <a:spcPct val="80000"/>
              </a:lnSpc>
              <a:spcAft>
                <a:spcPts val="600"/>
              </a:spcAft>
            </a:pPr>
            <a:r>
              <a:rPr lang="en-US" sz="1800" dirty="0">
                <a:solidFill>
                  <a:srgbClr val="000000"/>
                </a:solidFill>
              </a:rPr>
              <a:t>17 Refereed NCAS publications and counting…</a:t>
            </a:r>
          </a:p>
          <a:p>
            <a:pPr eaLnBrk="1" hangingPunct="1">
              <a:lnSpc>
                <a:spcPct val="80000"/>
              </a:lnSpc>
              <a:spcAft>
                <a:spcPts val="600"/>
              </a:spcAft>
            </a:pPr>
            <a:r>
              <a:rPr lang="en-US" sz="1800" dirty="0">
                <a:solidFill>
                  <a:srgbClr val="000000"/>
                </a:solidFill>
              </a:rPr>
              <a:t>35+ National conference presentations…</a:t>
            </a:r>
          </a:p>
          <a:p>
            <a:pPr eaLnBrk="1" hangingPunct="1">
              <a:lnSpc>
                <a:spcPct val="80000"/>
              </a:lnSpc>
              <a:spcAft>
                <a:spcPts val="600"/>
              </a:spcAft>
            </a:pPr>
            <a:r>
              <a:rPr lang="en-US" sz="1800" dirty="0">
                <a:solidFill>
                  <a:srgbClr val="000000"/>
                </a:solidFill>
              </a:rPr>
              <a:t>Extensive NOAA collaborations (AOML, ESRL, ARL, NESDIS-STAR, NCEP)</a:t>
            </a:r>
            <a:endParaRPr lang="en-US" sz="1800" dirty="0" smtClean="0">
              <a:solidFill>
                <a:srgbClr val="000000"/>
              </a:solidFill>
            </a:endParaRPr>
          </a:p>
          <a:p>
            <a:pPr eaLnBrk="1" hangingPunct="1">
              <a:lnSpc>
                <a:spcPct val="80000"/>
              </a:lnSpc>
              <a:spcAft>
                <a:spcPts val="600"/>
              </a:spcAft>
            </a:pPr>
            <a:r>
              <a:rPr lang="en-US" sz="1800" dirty="0" smtClean="0">
                <a:solidFill>
                  <a:srgbClr val="000000"/>
                </a:solidFill>
              </a:rPr>
              <a:t>10 </a:t>
            </a:r>
            <a:r>
              <a:rPr lang="en-US" sz="1800" dirty="0">
                <a:solidFill>
                  <a:srgbClr val="000000"/>
                </a:solidFill>
              </a:rPr>
              <a:t>PhD Theses developed from AEROSE and </a:t>
            </a:r>
            <a:r>
              <a:rPr lang="en-US" sz="1800" dirty="0" smtClean="0">
                <a:solidFill>
                  <a:srgbClr val="000000"/>
                </a:solidFill>
              </a:rPr>
              <a:t>counting</a:t>
            </a:r>
            <a:endParaRPr lang="en-US" sz="1800" dirty="0">
              <a:solidFill>
                <a:srgbClr val="000000"/>
              </a:solidFill>
            </a:endParaRPr>
          </a:p>
        </p:txBody>
      </p:sp>
      <p:pic>
        <p:nvPicPr>
          <p:cNvPr id="119814" name="Content Placeholder 7" descr="DSCF1541.JPG"/>
          <p:cNvPicPr>
            <a:picLocks noGrp="1" noChangeAspect="1"/>
          </p:cNvPicPr>
          <p:nvPr>
            <p:ph sz="half" idx="2"/>
          </p:nvPr>
        </p:nvPicPr>
        <p:blipFill>
          <a:blip r:embed="rId3"/>
          <a:srcRect l="-15199" r="-15199"/>
          <a:stretch>
            <a:fillRect/>
          </a:stretch>
        </p:blipFill>
        <p:spPr>
          <a:xfrm>
            <a:off x="501650" y="2222500"/>
            <a:ext cx="3951288" cy="4040188"/>
          </a:xfrm>
        </p:spPr>
      </p:pic>
      <p:sp>
        <p:nvSpPr>
          <p:cNvPr id="119815" name="Slide Number Placeholder 6"/>
          <p:cNvSpPr>
            <a:spLocks noGrp="1"/>
          </p:cNvSpPr>
          <p:nvPr>
            <p:ph type="sldNum" sz="quarter" idx="12"/>
          </p:nvPr>
        </p:nvSpPr>
        <p:spPr>
          <a:noFill/>
        </p:spPr>
        <p:txBody>
          <a:bodyPr/>
          <a:lstStyle/>
          <a:p>
            <a:fld id="{0F7F596F-676D-4B49-AC9D-4EE1467E1373}" type="slidenum">
              <a:rPr lang="en-US"/>
              <a:pPr/>
              <a:t>11</a:t>
            </a:fld>
            <a:endParaRPr lang="en-US"/>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11867"/>
            <a:ext cx="8229600" cy="608781"/>
          </a:xfrm>
        </p:spPr>
        <p:txBody>
          <a:bodyPr>
            <a:normAutofit fontScale="90000"/>
          </a:bodyPr>
          <a:lstStyle/>
          <a:p>
            <a:r>
              <a:rPr lang="en-US" dirty="0" smtClean="0"/>
              <a:t>AEROSE Over The Years</a:t>
            </a:r>
            <a:endParaRPr lang="en-US" dirty="0"/>
          </a:p>
        </p:txBody>
      </p:sp>
      <p:pic>
        <p:nvPicPr>
          <p:cNvPr id="7" name="Picture 6" descr="aerose_2004.jpg"/>
          <p:cNvPicPr>
            <a:picLocks noChangeAspect="1"/>
          </p:cNvPicPr>
          <p:nvPr/>
        </p:nvPicPr>
        <p:blipFill>
          <a:blip r:embed="rId2"/>
          <a:stretch>
            <a:fillRect/>
          </a:stretch>
        </p:blipFill>
        <p:spPr>
          <a:xfrm>
            <a:off x="0" y="502920"/>
            <a:ext cx="3124200" cy="2343150"/>
          </a:xfrm>
          <a:prstGeom prst="rect">
            <a:avLst/>
          </a:prstGeom>
        </p:spPr>
      </p:pic>
      <p:pic>
        <p:nvPicPr>
          <p:cNvPr id="8" name="Picture 7" descr="AEROSE_2006.png"/>
          <p:cNvPicPr>
            <a:picLocks noChangeAspect="1"/>
          </p:cNvPicPr>
          <p:nvPr/>
        </p:nvPicPr>
        <p:blipFill>
          <a:blip r:embed="rId3"/>
          <a:stretch>
            <a:fillRect/>
          </a:stretch>
        </p:blipFill>
        <p:spPr>
          <a:xfrm>
            <a:off x="3124200" y="502920"/>
            <a:ext cx="3304280" cy="2343150"/>
          </a:xfrm>
          <a:prstGeom prst="rect">
            <a:avLst/>
          </a:prstGeom>
        </p:spPr>
      </p:pic>
      <p:pic>
        <p:nvPicPr>
          <p:cNvPr id="9" name="Picture 8" descr="aerose_2007.png"/>
          <p:cNvPicPr>
            <a:picLocks noChangeAspect="1"/>
          </p:cNvPicPr>
          <p:nvPr/>
        </p:nvPicPr>
        <p:blipFill>
          <a:blip r:embed="rId4"/>
          <a:stretch>
            <a:fillRect/>
          </a:stretch>
        </p:blipFill>
        <p:spPr>
          <a:xfrm>
            <a:off x="6428480" y="496914"/>
            <a:ext cx="2706444" cy="2349156"/>
          </a:xfrm>
          <a:prstGeom prst="rect">
            <a:avLst/>
          </a:prstGeom>
        </p:spPr>
      </p:pic>
      <p:pic>
        <p:nvPicPr>
          <p:cNvPr id="10" name="Picture 9" descr="AEROSE_2013.png"/>
          <p:cNvPicPr>
            <a:picLocks noChangeAspect="1"/>
          </p:cNvPicPr>
          <p:nvPr/>
        </p:nvPicPr>
        <p:blipFill>
          <a:blip r:embed="rId5"/>
          <a:stretch>
            <a:fillRect/>
          </a:stretch>
        </p:blipFill>
        <p:spPr>
          <a:xfrm>
            <a:off x="6028876" y="4718346"/>
            <a:ext cx="3115124" cy="2076749"/>
          </a:xfrm>
          <a:prstGeom prst="rect">
            <a:avLst/>
          </a:prstGeom>
        </p:spPr>
      </p:pic>
      <p:pic>
        <p:nvPicPr>
          <p:cNvPr id="12" name="Picture 11" descr="group_shot_AEROSE-10.jpg"/>
          <p:cNvPicPr>
            <a:picLocks noChangeAspect="1"/>
          </p:cNvPicPr>
          <p:nvPr/>
        </p:nvPicPr>
        <p:blipFill>
          <a:blip r:embed="rId6"/>
          <a:stretch>
            <a:fillRect/>
          </a:stretch>
        </p:blipFill>
        <p:spPr>
          <a:xfrm>
            <a:off x="3124200" y="4295080"/>
            <a:ext cx="2895600" cy="2171700"/>
          </a:xfrm>
          <a:prstGeom prst="rect">
            <a:avLst/>
          </a:prstGeom>
        </p:spPr>
      </p:pic>
      <p:pic>
        <p:nvPicPr>
          <p:cNvPr id="14" name="Picture 1" descr="100_5055.JPG"/>
          <p:cNvPicPr>
            <a:picLocks noChangeAspect="1"/>
          </p:cNvPicPr>
          <p:nvPr/>
        </p:nvPicPr>
        <p:blipFill>
          <a:blip r:embed="rId7"/>
          <a:srcRect/>
          <a:stretch>
            <a:fillRect/>
          </a:stretch>
        </p:blipFill>
        <p:spPr bwMode="auto">
          <a:xfrm>
            <a:off x="-140696" y="4599439"/>
            <a:ext cx="3264896" cy="2177251"/>
          </a:xfrm>
          <a:prstGeom prst="rect">
            <a:avLst/>
          </a:prstGeom>
          <a:noFill/>
          <a:ln w="9525">
            <a:noFill/>
            <a:miter lim="800000"/>
            <a:headEnd/>
            <a:tailEnd/>
          </a:ln>
        </p:spPr>
      </p:pic>
      <p:pic>
        <p:nvPicPr>
          <p:cNvPr id="15" name="Picture 26" descr="MVD-Chucktown transit WEEK 2 065.jpg"/>
          <p:cNvPicPr>
            <a:picLocks noChangeAspect="1"/>
          </p:cNvPicPr>
          <p:nvPr/>
        </p:nvPicPr>
        <p:blipFill>
          <a:blip r:embed="rId8"/>
          <a:srcRect/>
          <a:stretch>
            <a:fillRect/>
          </a:stretch>
        </p:blipFill>
        <p:spPr bwMode="auto">
          <a:xfrm>
            <a:off x="723900" y="2846070"/>
            <a:ext cx="2400300" cy="1753369"/>
          </a:xfrm>
          <a:prstGeom prst="rect">
            <a:avLst/>
          </a:prstGeom>
          <a:noFill/>
          <a:ln w="9525">
            <a:noFill/>
            <a:miter lim="800000"/>
            <a:headEnd/>
            <a:tailEnd/>
          </a:ln>
        </p:spPr>
      </p:pic>
      <p:pic>
        <p:nvPicPr>
          <p:cNvPr id="16" name="Picture 15" descr="AEROSE_2012.JPG"/>
          <p:cNvPicPr>
            <a:picLocks noChangeAspect="1"/>
          </p:cNvPicPr>
          <p:nvPr/>
        </p:nvPicPr>
        <p:blipFill>
          <a:blip r:embed="rId9"/>
          <a:stretch>
            <a:fillRect/>
          </a:stretch>
        </p:blipFill>
        <p:spPr>
          <a:xfrm>
            <a:off x="6206068" y="2798522"/>
            <a:ext cx="2657924" cy="1993443"/>
          </a:xfrm>
          <a:prstGeom prst="rect">
            <a:avLst/>
          </a:prstGeom>
        </p:spPr>
      </p:pic>
      <p:pic>
        <p:nvPicPr>
          <p:cNvPr id="17" name="Picture 16" descr="AEROSE-2013-group"/>
          <p:cNvPicPr>
            <a:picLocks noChangeAspect="1"/>
          </p:cNvPicPr>
          <p:nvPr/>
        </p:nvPicPr>
        <p:blipFill>
          <a:blip r:embed="rId10"/>
          <a:stretch>
            <a:fillRect/>
          </a:stretch>
        </p:blipFill>
        <p:spPr>
          <a:xfrm>
            <a:off x="2814221" y="2517930"/>
            <a:ext cx="3614259" cy="241703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14"/>
          <p:cNvSpPr txBox="1">
            <a:spLocks noChangeArrowheads="1"/>
          </p:cNvSpPr>
          <p:nvPr/>
        </p:nvSpPr>
        <p:spPr bwMode="auto">
          <a:xfrm>
            <a:off x="0" y="5851525"/>
            <a:ext cx="9144000" cy="769938"/>
          </a:xfrm>
          <a:prstGeom prst="rect">
            <a:avLst/>
          </a:prstGeom>
          <a:noFill/>
          <a:ln w="9525">
            <a:noFill/>
            <a:miter lim="800000"/>
            <a:headEnd/>
            <a:tailEnd/>
          </a:ln>
        </p:spPr>
        <p:txBody>
          <a:bodyPr>
            <a:prstTxWarp prst="textNoShape">
              <a:avLst/>
            </a:prstTxWarp>
            <a:spAutoFit/>
          </a:bodyPr>
          <a:lstStyle/>
          <a:p>
            <a:r>
              <a:rPr lang="en-US" sz="2200" b="1">
                <a:latin typeface="Arial Narrow" charset="0"/>
              </a:rPr>
              <a:t>Unenhanced digital color photograph of the forward 02 level of the </a:t>
            </a:r>
            <a:r>
              <a:rPr lang="en-US" sz="2200" b="1" i="1">
                <a:latin typeface="Arial Narrow" charset="0"/>
              </a:rPr>
              <a:t>Ronald H. Brown</a:t>
            </a:r>
            <a:r>
              <a:rPr lang="en-US" sz="2200" b="1">
                <a:latin typeface="Arial Narrow" charset="0"/>
              </a:rPr>
              <a:t> during the major Saharan dust outflow 13 May 2007 (Nalli et al. 2011)</a:t>
            </a:r>
          </a:p>
        </p:txBody>
      </p:sp>
      <p:pic>
        <p:nvPicPr>
          <p:cNvPr id="121859" name="Picture 15" descr="Nalli-etal2011f7-ship-dust-image-published-copy"/>
          <p:cNvPicPr>
            <a:picLocks noChangeAspect="1" noChangeArrowheads="1"/>
          </p:cNvPicPr>
          <p:nvPr/>
        </p:nvPicPr>
        <p:blipFill>
          <a:blip r:embed="rId3"/>
          <a:srcRect/>
          <a:stretch>
            <a:fillRect/>
          </a:stretch>
        </p:blipFill>
        <p:spPr bwMode="auto">
          <a:xfrm>
            <a:off x="585788" y="666750"/>
            <a:ext cx="7796212" cy="5200650"/>
          </a:xfrm>
          <a:prstGeom prst="rect">
            <a:avLst/>
          </a:prstGeom>
          <a:noFill/>
          <a:ln w="9525">
            <a:noFill/>
            <a:miter lim="800000"/>
            <a:headEnd/>
            <a:tailEnd/>
          </a:ln>
        </p:spPr>
      </p:pic>
      <p:sp>
        <p:nvSpPr>
          <p:cNvPr id="121860" name="Slide Number Placeholder 15"/>
          <p:cNvSpPr>
            <a:spLocks noGrp="1"/>
          </p:cNvSpPr>
          <p:nvPr>
            <p:ph type="sldNum" sz="quarter" idx="12"/>
          </p:nvPr>
        </p:nvSpPr>
        <p:spPr>
          <a:noFill/>
        </p:spPr>
        <p:txBody>
          <a:bodyPr/>
          <a:lstStyle/>
          <a:p>
            <a:fld id="{5E9B5BCE-204F-B246-9A79-2FCAD629F15B}" type="slidenum">
              <a:rPr lang="en-US"/>
              <a:pPr/>
              <a:t>2</a:t>
            </a:fld>
            <a:endParaRPr lang="en-US"/>
          </a:p>
        </p:txBody>
      </p:sp>
      <p:sp>
        <p:nvSpPr>
          <p:cNvPr id="17" name="Title 1"/>
          <p:cNvSpPr txBox="1">
            <a:spLocks/>
          </p:cNvSpPr>
          <p:nvPr/>
        </p:nvSpPr>
        <p:spPr>
          <a:xfrm>
            <a:off x="5791200" y="0"/>
            <a:ext cx="3271838" cy="1854200"/>
          </a:xfrm>
          <a:prstGeom prst="rect">
            <a:avLst/>
          </a:prstGeom>
          <a:solidFill>
            <a:schemeClr val="bg1"/>
          </a:solidFill>
        </p:spPr>
        <p:txBody>
          <a:bodyPr anchor="ctr">
            <a:normAutofit/>
          </a:bodyPr>
          <a:lstStyle/>
          <a:p>
            <a:pPr algn="ctr" defTabSz="457200" fontAlgn="auto">
              <a:spcAft>
                <a:spcPts val="0"/>
              </a:spcAft>
              <a:defRPr/>
            </a:pPr>
            <a:r>
              <a:rPr lang="en-US" sz="4400">
                <a:latin typeface="+mj-lt"/>
                <a:ea typeface="+mj-ea"/>
                <a:cs typeface="+mj-cs"/>
              </a:rPr>
              <a:t>Profiling the </a:t>
            </a:r>
            <a:br>
              <a:rPr lang="en-US" sz="4400">
                <a:latin typeface="+mj-lt"/>
                <a:ea typeface="+mj-ea"/>
                <a:cs typeface="+mj-cs"/>
              </a:rPr>
            </a:br>
            <a:r>
              <a:rPr lang="en-US" sz="4400">
                <a:latin typeface="+mj-lt"/>
                <a:ea typeface="+mj-ea"/>
                <a:cs typeface="+mj-cs"/>
              </a:rPr>
              <a:t>Atmosphere</a:t>
            </a:r>
            <a:endParaRPr lang="en-US" sz="4400" dirty="0">
              <a:latin typeface="+mj-lt"/>
              <a:ea typeface="+mj-ea"/>
              <a:cs typeface="+mj-cs"/>
            </a:endParaRPr>
          </a:p>
        </p:txBody>
      </p:sp>
      <p:pic>
        <p:nvPicPr>
          <p:cNvPr id="121862" name="Picture 11" descr="DSCF1961.JPG"/>
          <p:cNvPicPr>
            <a:picLocks noChangeAspect="1"/>
          </p:cNvPicPr>
          <p:nvPr/>
        </p:nvPicPr>
        <p:blipFill>
          <a:blip r:embed="rId4"/>
          <a:srcRect/>
          <a:stretch>
            <a:fillRect/>
          </a:stretch>
        </p:blipFill>
        <p:spPr bwMode="auto">
          <a:xfrm>
            <a:off x="7769225" y="1854200"/>
            <a:ext cx="1293813" cy="2208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Placeholder 11"/>
          <p:cNvSpPr>
            <a:spLocks noGrp="1"/>
          </p:cNvSpPr>
          <p:nvPr>
            <p:ph type="body" sz="half" idx="1"/>
          </p:nvPr>
        </p:nvSpPr>
        <p:spPr/>
        <p:txBody>
          <a:bodyPr/>
          <a:lstStyle/>
          <a:p>
            <a:endParaRPr lang="en-US"/>
          </a:p>
        </p:txBody>
      </p:sp>
      <p:pic>
        <p:nvPicPr>
          <p:cNvPr id="14" name="Content Placeholder 7" descr="june2011cov2.jpg"/>
          <p:cNvPicPr>
            <a:picLocks noGrp="1" noChangeAspect="1"/>
          </p:cNvPicPr>
          <p:nvPr>
            <p:ph sz="half" idx="2"/>
          </p:nvPr>
        </p:nvPicPr>
        <p:blipFill>
          <a:blip r:embed="rId3"/>
          <a:srcRect l="-11783" r="-11783"/>
          <a:stretch>
            <a:fillRect/>
          </a:stretch>
        </p:blipFill>
        <p:spPr>
          <a:xfrm>
            <a:off x="4302125" y="639763"/>
            <a:ext cx="5064125" cy="5456237"/>
          </a:xfrm>
          <a:effectLst>
            <a:outerShdw blurRad="292100" dist="139700" dir="2700000" algn="tl" rotWithShape="0">
              <a:srgbClr val="333333">
                <a:alpha val="65000"/>
              </a:srgbClr>
            </a:outerShdw>
          </a:effectLst>
        </p:spPr>
      </p:pic>
      <p:pic>
        <p:nvPicPr>
          <p:cNvPr id="25606" name="Picture 14"/>
          <p:cNvPicPr>
            <a:picLocks noChangeAspect="1"/>
          </p:cNvPicPr>
          <p:nvPr/>
        </p:nvPicPr>
        <p:blipFill>
          <a:blip r:embed="rId4"/>
          <a:srcRect/>
          <a:stretch>
            <a:fillRect/>
          </a:stretch>
        </p:blipFill>
        <p:spPr bwMode="auto">
          <a:xfrm>
            <a:off x="128588" y="639763"/>
            <a:ext cx="4670425" cy="5465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2" name="Rectangle 4"/>
          <p:cNvSpPr>
            <a:spLocks noGrp="1" noChangeArrowheads="1"/>
          </p:cNvSpPr>
          <p:nvPr>
            <p:ph type="title"/>
          </p:nvPr>
        </p:nvSpPr>
        <p:spPr>
          <a:xfrm>
            <a:off x="152400" y="76200"/>
            <a:ext cx="8839200" cy="609600"/>
          </a:xfrm>
        </p:spPr>
        <p:txBody>
          <a:bodyPr rtlCol="0">
            <a:normAutofit fontScale="90000"/>
          </a:bodyPr>
          <a:lstStyle/>
          <a:p>
            <a:pPr fontAlgn="auto">
              <a:spcAft>
                <a:spcPts val="0"/>
              </a:spcAft>
              <a:defRPr/>
            </a:pPr>
            <a:r>
              <a:rPr lang="en-US" sz="4000" dirty="0">
                <a:solidFill>
                  <a:schemeClr val="bg1"/>
                </a:solidFill>
                <a:ea typeface="+mj-ea"/>
                <a:cs typeface="+mj-cs"/>
              </a:rPr>
              <a:t>Aerosol Classification from AEROSE</a:t>
            </a:r>
          </a:p>
        </p:txBody>
      </p:sp>
      <p:pic>
        <p:nvPicPr>
          <p:cNvPr id="123907" name="Picture 2" descr="AOD_AE"/>
          <p:cNvPicPr>
            <a:picLocks noGrp="1" noChangeAspect="1" noChangeArrowheads="1"/>
          </p:cNvPicPr>
          <p:nvPr>
            <p:ph idx="1"/>
          </p:nvPr>
        </p:nvPicPr>
        <p:blipFill>
          <a:blip r:embed="rId3"/>
          <a:srcRect/>
          <a:stretch>
            <a:fillRect/>
          </a:stretch>
        </p:blipFill>
        <p:spPr>
          <a:xfrm>
            <a:off x="0" y="609600"/>
            <a:ext cx="9144000" cy="6172200"/>
          </a:xfrm>
        </p:spPr>
      </p:pic>
      <p:sp>
        <p:nvSpPr>
          <p:cNvPr id="123908" name="Slide Number Placeholder 13"/>
          <p:cNvSpPr>
            <a:spLocks noGrp="1"/>
          </p:cNvSpPr>
          <p:nvPr>
            <p:ph type="sldNum" sz="quarter" idx="12"/>
          </p:nvPr>
        </p:nvSpPr>
        <p:spPr>
          <a:noFill/>
        </p:spPr>
        <p:txBody>
          <a:bodyPr/>
          <a:lstStyle/>
          <a:p>
            <a:fld id="{C2733C1D-716B-2E4D-8912-61E2474B93B0}" type="slidenum">
              <a:rPr lang="en-US"/>
              <a:pPr/>
              <a:t>4</a:t>
            </a:fld>
            <a:endParaRPr lang="en-US"/>
          </a:p>
        </p:txBody>
      </p:sp>
      <p:sp>
        <p:nvSpPr>
          <p:cNvPr id="1241093" name="Text Box 5"/>
          <p:cNvSpPr txBox="1">
            <a:spLocks noChangeArrowheads="1"/>
          </p:cNvSpPr>
          <p:nvPr/>
        </p:nvSpPr>
        <p:spPr bwMode="auto">
          <a:xfrm>
            <a:off x="5867400" y="3659188"/>
            <a:ext cx="3276600" cy="1446212"/>
          </a:xfrm>
          <a:prstGeom prst="rect">
            <a:avLst/>
          </a:prstGeom>
          <a:noFill/>
          <a:ln w="9525">
            <a:noFill/>
            <a:miter lim="800000"/>
            <a:headEnd/>
            <a:tailEnd/>
          </a:ln>
        </p:spPr>
        <p:txBody>
          <a:bodyPr>
            <a:prstTxWarp prst="textNoShape">
              <a:avLst/>
            </a:prstTxWarp>
            <a:spAutoFit/>
          </a:bodyPr>
          <a:lstStyle/>
          <a:p>
            <a:pPr>
              <a:buFontTx/>
              <a:buChar char="•"/>
            </a:pPr>
            <a:r>
              <a:rPr lang="en-US" sz="2200" b="1">
                <a:latin typeface="Calibri" charset="0"/>
                <a:ea typeface="Arial" charset="0"/>
                <a:cs typeface="Arial" charset="0"/>
              </a:rPr>
              <a:t> Range of moderate   and extreme aerosol events</a:t>
            </a:r>
          </a:p>
          <a:p>
            <a:pPr>
              <a:buFontTx/>
              <a:buChar char="•"/>
            </a:pPr>
            <a:r>
              <a:rPr lang="en-US" sz="2200" b="1">
                <a:latin typeface="Calibri" charset="0"/>
                <a:ea typeface="Arial" charset="0"/>
                <a:cs typeface="Arial" charset="0"/>
              </a:rPr>
              <a:t> Classifying dust, smoke, urban pollution </a:t>
            </a:r>
          </a:p>
        </p:txBody>
      </p:sp>
      <p:sp>
        <p:nvSpPr>
          <p:cNvPr id="1241094" name="Text Box 6"/>
          <p:cNvSpPr txBox="1">
            <a:spLocks noChangeArrowheads="1"/>
          </p:cNvSpPr>
          <p:nvPr/>
        </p:nvSpPr>
        <p:spPr bwMode="auto">
          <a:xfrm>
            <a:off x="5105400" y="5334000"/>
            <a:ext cx="3313113" cy="400050"/>
          </a:xfrm>
          <a:prstGeom prst="rect">
            <a:avLst/>
          </a:prstGeom>
          <a:noFill/>
          <a:ln w="9525">
            <a:noFill/>
            <a:miter lim="800000"/>
            <a:headEnd/>
            <a:tailEnd/>
          </a:ln>
        </p:spPr>
        <p:txBody>
          <a:bodyPr wrap="none">
            <a:prstTxWarp prst="textNoShape">
              <a:avLst/>
            </a:prstTxWarp>
            <a:spAutoFit/>
          </a:bodyPr>
          <a:lstStyle/>
          <a:p>
            <a:r>
              <a:rPr lang="en-US" sz="2000">
                <a:latin typeface="Calibri" charset="0"/>
              </a:rPr>
              <a:t>May 2007 Extreme Dust Event</a:t>
            </a:r>
          </a:p>
        </p:txBody>
      </p:sp>
      <p:sp>
        <p:nvSpPr>
          <p:cNvPr id="1241095" name="Text Box 7"/>
          <p:cNvSpPr txBox="1">
            <a:spLocks noChangeArrowheads="1"/>
          </p:cNvSpPr>
          <p:nvPr/>
        </p:nvSpPr>
        <p:spPr bwMode="auto">
          <a:xfrm>
            <a:off x="3673475" y="1905000"/>
            <a:ext cx="3032125" cy="646113"/>
          </a:xfrm>
          <a:prstGeom prst="rect">
            <a:avLst/>
          </a:prstGeom>
          <a:noFill/>
          <a:ln w="9525">
            <a:noFill/>
            <a:miter lim="800000"/>
            <a:headEnd/>
            <a:tailEnd/>
          </a:ln>
        </p:spPr>
        <p:txBody>
          <a:bodyPr wrap="none">
            <a:prstTxWarp prst="textNoShape">
              <a:avLst/>
            </a:prstTxWarp>
            <a:spAutoFit/>
          </a:bodyPr>
          <a:lstStyle/>
          <a:p>
            <a:r>
              <a:rPr lang="en-US" sz="1800">
                <a:latin typeface="Calibri" charset="0"/>
              </a:rPr>
              <a:t>Jul Aug 2009 Extreme Biomass </a:t>
            </a:r>
          </a:p>
          <a:p>
            <a:r>
              <a:rPr lang="en-US" sz="1800">
                <a:latin typeface="Calibri" charset="0"/>
              </a:rPr>
              <a:t>Burning Event</a:t>
            </a:r>
          </a:p>
        </p:txBody>
      </p:sp>
      <p:sp>
        <p:nvSpPr>
          <p:cNvPr id="1241096" name="Text Box 8"/>
          <p:cNvSpPr txBox="1">
            <a:spLocks noChangeArrowheads="1"/>
          </p:cNvSpPr>
          <p:nvPr/>
        </p:nvSpPr>
        <p:spPr bwMode="auto">
          <a:xfrm>
            <a:off x="3114675" y="3200400"/>
            <a:ext cx="3133725" cy="646113"/>
          </a:xfrm>
          <a:prstGeom prst="rect">
            <a:avLst/>
          </a:prstGeom>
          <a:noFill/>
          <a:ln w="9525">
            <a:noFill/>
            <a:miter lim="800000"/>
            <a:headEnd/>
            <a:tailEnd/>
          </a:ln>
        </p:spPr>
        <p:txBody>
          <a:bodyPr wrap="none">
            <a:prstTxWarp prst="textNoShape">
              <a:avLst/>
            </a:prstTxWarp>
            <a:spAutoFit/>
          </a:bodyPr>
          <a:lstStyle/>
          <a:p>
            <a:r>
              <a:rPr lang="en-US" sz="1800">
                <a:latin typeface="Calibri" charset="0"/>
              </a:rPr>
              <a:t>Jun Jul 2006 Moderate Biomass </a:t>
            </a:r>
          </a:p>
          <a:p>
            <a:r>
              <a:rPr lang="en-US" sz="1800">
                <a:latin typeface="Calibri" charset="0"/>
              </a:rPr>
              <a:t>Burning Event</a:t>
            </a:r>
          </a:p>
        </p:txBody>
      </p:sp>
      <p:sp>
        <p:nvSpPr>
          <p:cNvPr id="1241097" name="Text Box 9"/>
          <p:cNvSpPr txBox="1">
            <a:spLocks noChangeArrowheads="1"/>
          </p:cNvSpPr>
          <p:nvPr/>
        </p:nvSpPr>
        <p:spPr bwMode="auto">
          <a:xfrm>
            <a:off x="1828800" y="5729288"/>
            <a:ext cx="4371975" cy="369887"/>
          </a:xfrm>
          <a:prstGeom prst="rect">
            <a:avLst/>
          </a:prstGeom>
          <a:noFill/>
          <a:ln w="9525">
            <a:noFill/>
            <a:miter lim="800000"/>
            <a:headEnd/>
            <a:tailEnd/>
          </a:ln>
        </p:spPr>
        <p:txBody>
          <a:bodyPr wrap="none">
            <a:prstTxWarp prst="textNoShape">
              <a:avLst/>
            </a:prstTxWarp>
            <a:spAutoFit/>
          </a:bodyPr>
          <a:lstStyle/>
          <a:p>
            <a:r>
              <a:rPr lang="en-US" sz="1800">
                <a:latin typeface="Calibri" charset="0"/>
              </a:rPr>
              <a:t>Jun Jul 2006 and 2009 Moderate Dust Events</a:t>
            </a:r>
          </a:p>
        </p:txBody>
      </p:sp>
      <p:sp>
        <p:nvSpPr>
          <p:cNvPr id="1241098" name="Text Box 10"/>
          <p:cNvSpPr txBox="1">
            <a:spLocks noChangeArrowheads="1"/>
          </p:cNvSpPr>
          <p:nvPr/>
        </p:nvSpPr>
        <p:spPr bwMode="auto">
          <a:xfrm>
            <a:off x="1066800" y="1219200"/>
            <a:ext cx="5546725" cy="369888"/>
          </a:xfrm>
          <a:prstGeom prst="rect">
            <a:avLst/>
          </a:prstGeom>
          <a:noFill/>
          <a:ln w="9525">
            <a:noFill/>
            <a:miter lim="800000"/>
            <a:headEnd/>
            <a:tailEnd/>
          </a:ln>
        </p:spPr>
        <p:txBody>
          <a:bodyPr wrap="none">
            <a:prstTxWarp prst="textNoShape">
              <a:avLst/>
            </a:prstTxWarp>
            <a:spAutoFit/>
          </a:bodyPr>
          <a:lstStyle/>
          <a:p>
            <a:r>
              <a:rPr lang="en-US" sz="1800">
                <a:latin typeface="Calibri" charset="0"/>
              </a:rPr>
              <a:t>April – May 2010 Pollution Outflow WA and east coast US</a:t>
            </a:r>
          </a:p>
        </p:txBody>
      </p:sp>
      <p:sp>
        <p:nvSpPr>
          <p:cNvPr id="1241099" name="Line 11"/>
          <p:cNvSpPr>
            <a:spLocks noChangeShapeType="1"/>
          </p:cNvSpPr>
          <p:nvPr/>
        </p:nvSpPr>
        <p:spPr bwMode="auto">
          <a:xfrm flipH="1">
            <a:off x="2286000" y="2438400"/>
            <a:ext cx="1447800" cy="4572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sp>
        <p:nvSpPr>
          <p:cNvPr id="1241100" name="Line 12"/>
          <p:cNvSpPr>
            <a:spLocks noChangeShapeType="1"/>
          </p:cNvSpPr>
          <p:nvPr/>
        </p:nvSpPr>
        <p:spPr bwMode="auto">
          <a:xfrm flipH="1">
            <a:off x="1676400" y="1600200"/>
            <a:ext cx="2209800" cy="533400"/>
          </a:xfrm>
          <a:prstGeom prst="line">
            <a:avLst/>
          </a:prstGeom>
          <a:noFill/>
          <a:ln w="9525">
            <a:solidFill>
              <a:schemeClr val="tx1"/>
            </a:solidFill>
            <a:round/>
            <a:headEnd/>
            <a:tailEnd type="triangle" w="med" len="med"/>
          </a:ln>
        </p:spPr>
        <p:txBody>
          <a:bodyPr>
            <a:prstTxWarp prst="textNoShape">
              <a:avLst/>
            </a:prstTxWarp>
          </a:bodyPr>
          <a:lstStyle/>
          <a:p>
            <a:endParaRPr lang="en-US"/>
          </a:p>
        </p:txBody>
      </p:sp>
      <p:pic>
        <p:nvPicPr>
          <p:cNvPr id="123917" name="Picture 13"/>
          <p:cNvPicPr>
            <a:picLocks noChangeAspect="1" noChangeArrowheads="1"/>
          </p:cNvPicPr>
          <p:nvPr/>
        </p:nvPicPr>
        <p:blipFill>
          <a:blip r:embed="rId4"/>
          <a:srcRect/>
          <a:stretch>
            <a:fillRect/>
          </a:stretch>
        </p:blipFill>
        <p:spPr bwMode="auto">
          <a:xfrm>
            <a:off x="6324600" y="2590800"/>
            <a:ext cx="2092325" cy="576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4109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410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4109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410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4109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4109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4110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410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093" grpId="0"/>
      <p:bldP spid="1241094" grpId="0"/>
      <p:bldP spid="1241095" grpId="0"/>
      <p:bldP spid="1241096" grpId="0"/>
      <p:bldP spid="1241097" grpId="0"/>
      <p:bldP spid="1241098" grpId="0"/>
      <p:bldP spid="1241099" grpId="0" animBg="1"/>
      <p:bldP spid="124110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Grp="1" noChangeArrowheads="1"/>
          </p:cNvSpPr>
          <p:nvPr>
            <p:ph type="title" idx="4294967295"/>
          </p:nvPr>
        </p:nvSpPr>
        <p:spPr/>
        <p:txBody>
          <a:bodyPr>
            <a:noAutofit/>
          </a:bodyPr>
          <a:lstStyle/>
          <a:p>
            <a:pPr>
              <a:defRPr/>
            </a:pPr>
            <a:r>
              <a:rPr lang="en-US" sz="3600" dirty="0" err="1">
                <a:ea typeface="+mj-ea"/>
                <a:cs typeface="+mj-cs"/>
              </a:rPr>
              <a:t>Tropospheric</a:t>
            </a:r>
            <a:r>
              <a:rPr lang="en-US" sz="3600" dirty="0">
                <a:ea typeface="+mj-ea"/>
                <a:cs typeface="+mj-cs"/>
              </a:rPr>
              <a:t> </a:t>
            </a:r>
            <a:r>
              <a:rPr lang="en-US" sz="3600" dirty="0" smtClean="0">
                <a:ea typeface="+mj-ea"/>
                <a:cs typeface="+mj-cs"/>
              </a:rPr>
              <a:t>Virtual Potential Temperature Lapse Rate Latitudinal Cross</a:t>
            </a:r>
            <a:r>
              <a:rPr lang="en-US" sz="3600" dirty="0">
                <a:ea typeface="+mj-ea"/>
                <a:cs typeface="+mj-cs"/>
              </a:rPr>
              <a:t>-Section</a:t>
            </a:r>
          </a:p>
        </p:txBody>
      </p:sp>
      <p:pic>
        <p:nvPicPr>
          <p:cNvPr id="62467" name="Picture 3" descr="ew_ptu-sonde_trop_PTLR_xsection_z-km"/>
          <p:cNvPicPr>
            <a:picLocks noGrp="1" noChangeAspect="1" noChangeArrowheads="1"/>
          </p:cNvPicPr>
          <p:nvPr>
            <p:ph idx="4294967295"/>
          </p:nvPr>
        </p:nvPicPr>
        <p:blipFill>
          <a:blip r:embed="rId3"/>
          <a:srcRect l="6250" r="5000" b="7501"/>
          <a:stretch>
            <a:fillRect/>
          </a:stretch>
        </p:blipFill>
        <p:spPr>
          <a:xfrm>
            <a:off x="1552575" y="1598613"/>
            <a:ext cx="6253163" cy="4887912"/>
          </a:xfrm>
          <a:noFill/>
        </p:spPr>
      </p:pic>
      <p:sp>
        <p:nvSpPr>
          <p:cNvPr id="62468" name="Oval 4"/>
          <p:cNvSpPr>
            <a:spLocks noChangeArrowheads="1"/>
          </p:cNvSpPr>
          <p:nvPr/>
        </p:nvSpPr>
        <p:spPr bwMode="auto">
          <a:xfrm>
            <a:off x="4648200" y="4495800"/>
            <a:ext cx="2362200" cy="1219200"/>
          </a:xfrm>
          <a:prstGeom prst="ellipse">
            <a:avLst/>
          </a:prstGeom>
          <a:noFill/>
          <a:ln w="25400">
            <a:solidFill>
              <a:srgbClr val="C0C0C0"/>
            </a:solidFill>
            <a:round/>
            <a:headEnd/>
            <a:tailEnd/>
          </a:ln>
        </p:spPr>
        <p:txBody>
          <a:bodyPr anchor="ctr">
            <a:prstTxWarp prst="textNoShape">
              <a:avLst/>
            </a:prstTxWarp>
            <a:spAutoFit/>
          </a:bodyPr>
          <a:lstStyle/>
          <a:p>
            <a:endParaRPr lang="en-US" sz="2400">
              <a:latin typeface="Times New Roman" charset="0"/>
            </a:endParaRPr>
          </a:p>
        </p:txBody>
      </p:sp>
      <p:sp>
        <p:nvSpPr>
          <p:cNvPr id="283653" name="Text Box 5"/>
          <p:cNvSpPr txBox="1">
            <a:spLocks noChangeArrowheads="1"/>
          </p:cNvSpPr>
          <p:nvPr/>
        </p:nvSpPr>
        <p:spPr bwMode="auto">
          <a:xfrm>
            <a:off x="5334000" y="4953000"/>
            <a:ext cx="990600" cy="366713"/>
          </a:xfrm>
          <a:prstGeom prst="rect">
            <a:avLst/>
          </a:prstGeom>
          <a:noFill/>
          <a:ln w="50800" algn="ctr">
            <a:noFill/>
            <a:miter lim="800000"/>
            <a:headEnd/>
            <a:tailEnd/>
          </a:ln>
          <a:effectLst/>
        </p:spPr>
        <p:txBody>
          <a:bodyPr>
            <a:spAutoFit/>
          </a:bodyPr>
          <a:lstStyle/>
          <a:p>
            <a:pPr algn="ctr">
              <a:spcBef>
                <a:spcPct val="50000"/>
              </a:spcBef>
              <a:defRPr/>
            </a:pPr>
            <a:r>
              <a:rPr lang="en-US">
                <a:solidFill>
                  <a:srgbClr val="FFFFFF"/>
                </a:solidFill>
                <a:effectLst>
                  <a:outerShdw blurRad="38100" dist="38100" dir="2700000" algn="tl">
                    <a:srgbClr val="000000"/>
                  </a:outerShdw>
                </a:effectLst>
              </a:rPr>
              <a:t>AEJ</a:t>
            </a:r>
          </a:p>
        </p:txBody>
      </p:sp>
      <p:sp>
        <p:nvSpPr>
          <p:cNvPr id="283654" name="Text Box 6"/>
          <p:cNvSpPr txBox="1">
            <a:spLocks noChangeArrowheads="1"/>
          </p:cNvSpPr>
          <p:nvPr/>
        </p:nvSpPr>
        <p:spPr bwMode="auto">
          <a:xfrm>
            <a:off x="228600" y="2133600"/>
            <a:ext cx="1219200" cy="307777"/>
          </a:xfrm>
          <a:prstGeom prst="rect">
            <a:avLst/>
          </a:prstGeom>
          <a:noFill/>
          <a:ln w="15875" algn="ctr">
            <a:solidFill>
              <a:srgbClr val="DDDDDD"/>
            </a:solidFill>
            <a:miter lim="800000"/>
            <a:headEnd/>
            <a:tailEnd/>
          </a:ln>
          <a:effectLst/>
        </p:spPr>
        <p:txBody>
          <a:bodyPr>
            <a:spAutoFit/>
          </a:bodyPr>
          <a:lstStyle/>
          <a:p>
            <a:pPr algn="ctr">
              <a:spcBef>
                <a:spcPct val="50000"/>
              </a:spcBef>
              <a:defRPr/>
            </a:pPr>
            <a:r>
              <a:rPr lang="en-US" sz="1400" dirty="0" err="1">
                <a:effectLst>
                  <a:outerShdw blurRad="38100" dist="38100" dir="2700000" algn="tl">
                    <a:srgbClr val="000000"/>
                  </a:outerShdw>
                </a:effectLst>
              </a:rPr>
              <a:t>Tropopause</a:t>
            </a:r>
            <a:endParaRPr lang="en-US" sz="1400" dirty="0">
              <a:effectLst>
                <a:outerShdw blurRad="38100" dist="38100" dir="2700000" algn="tl">
                  <a:srgbClr val="000000"/>
                </a:outerShdw>
              </a:effectLst>
            </a:endParaRPr>
          </a:p>
        </p:txBody>
      </p:sp>
      <p:sp>
        <p:nvSpPr>
          <p:cNvPr id="62471" name="Line 7"/>
          <p:cNvSpPr>
            <a:spLocks noChangeShapeType="1"/>
          </p:cNvSpPr>
          <p:nvPr/>
        </p:nvSpPr>
        <p:spPr bwMode="auto">
          <a:xfrm>
            <a:off x="1447800" y="2286000"/>
            <a:ext cx="1524000" cy="76200"/>
          </a:xfrm>
          <a:prstGeom prst="line">
            <a:avLst/>
          </a:prstGeom>
          <a:noFill/>
          <a:ln w="25400">
            <a:solidFill>
              <a:srgbClr val="DDDDDD"/>
            </a:solidFill>
            <a:round/>
            <a:headEnd/>
            <a:tailEnd type="arrow" w="lg" len="lg"/>
          </a:ln>
        </p:spPr>
        <p:txBody>
          <a:bodyPr>
            <a:prstTxWarp prst="textNoShape">
              <a:avLst/>
            </a:prstTxWarp>
            <a:spAutoFit/>
          </a:bodyPr>
          <a:lstStyle/>
          <a:p>
            <a:endParaRPr lang="en-US"/>
          </a:p>
        </p:txBody>
      </p:sp>
      <p:sp>
        <p:nvSpPr>
          <p:cNvPr id="283656" name="Text Box 8"/>
          <p:cNvSpPr txBox="1">
            <a:spLocks noChangeArrowheads="1"/>
          </p:cNvSpPr>
          <p:nvPr/>
        </p:nvSpPr>
        <p:spPr bwMode="auto">
          <a:xfrm>
            <a:off x="304800" y="4876800"/>
            <a:ext cx="1066800" cy="533400"/>
          </a:xfrm>
          <a:prstGeom prst="rect">
            <a:avLst/>
          </a:prstGeom>
          <a:noFill/>
          <a:ln w="15875" algn="ctr">
            <a:solidFill>
              <a:srgbClr val="DDDDDD"/>
            </a:solidFill>
            <a:miter lim="800000"/>
            <a:headEnd/>
            <a:tailEnd/>
          </a:ln>
          <a:effectLst/>
        </p:spPr>
        <p:txBody>
          <a:bodyPr>
            <a:spAutoFit/>
          </a:bodyPr>
          <a:lstStyle/>
          <a:p>
            <a:pPr algn="ctr">
              <a:spcBef>
                <a:spcPct val="50000"/>
              </a:spcBef>
              <a:defRPr/>
            </a:pPr>
            <a:r>
              <a:rPr lang="en-US" sz="1400" dirty="0">
                <a:solidFill>
                  <a:srgbClr val="000000"/>
                </a:solidFill>
                <a:effectLst>
                  <a:outerShdw blurRad="38100" dist="38100" dir="2700000" algn="tl">
                    <a:srgbClr val="000000"/>
                  </a:outerShdw>
                </a:effectLst>
              </a:rPr>
              <a:t>Midlevel Inversion</a:t>
            </a:r>
          </a:p>
        </p:txBody>
      </p:sp>
      <p:sp>
        <p:nvSpPr>
          <p:cNvPr id="62473" name="Line 9"/>
          <p:cNvSpPr>
            <a:spLocks noChangeShapeType="1"/>
          </p:cNvSpPr>
          <p:nvPr/>
        </p:nvSpPr>
        <p:spPr bwMode="auto">
          <a:xfrm flipV="1">
            <a:off x="1371600" y="5029200"/>
            <a:ext cx="1752600" cy="152400"/>
          </a:xfrm>
          <a:prstGeom prst="line">
            <a:avLst/>
          </a:prstGeom>
          <a:noFill/>
          <a:ln w="25400">
            <a:solidFill>
              <a:schemeClr val="tx1"/>
            </a:solidFill>
            <a:round/>
            <a:headEnd/>
            <a:tailEnd type="arrow" w="lg" len="lg"/>
          </a:ln>
        </p:spPr>
        <p:txBody>
          <a:bodyPr>
            <a:prstTxWarp prst="textNoShape">
              <a:avLst/>
            </a:prstTxWarp>
            <a:spAutoFit/>
          </a:bodyPr>
          <a:lstStyle/>
          <a:p>
            <a:endParaRPr lang="en-US"/>
          </a:p>
        </p:txBody>
      </p:sp>
      <p:sp>
        <p:nvSpPr>
          <p:cNvPr id="62474" name="Line 10"/>
          <p:cNvSpPr>
            <a:spLocks noChangeShapeType="1"/>
          </p:cNvSpPr>
          <p:nvPr/>
        </p:nvSpPr>
        <p:spPr bwMode="auto">
          <a:xfrm flipV="1">
            <a:off x="1447800" y="5715000"/>
            <a:ext cx="2819400" cy="228600"/>
          </a:xfrm>
          <a:prstGeom prst="line">
            <a:avLst/>
          </a:prstGeom>
          <a:noFill/>
          <a:ln w="25400">
            <a:solidFill>
              <a:schemeClr val="tx1"/>
            </a:solidFill>
            <a:round/>
            <a:headEnd/>
            <a:tailEnd type="arrow" w="lg" len="lg"/>
          </a:ln>
        </p:spPr>
        <p:txBody>
          <a:bodyPr>
            <a:prstTxWarp prst="textNoShape">
              <a:avLst/>
            </a:prstTxWarp>
            <a:spAutoFit/>
          </a:bodyPr>
          <a:lstStyle/>
          <a:p>
            <a:endParaRPr lang="en-US"/>
          </a:p>
        </p:txBody>
      </p:sp>
      <p:sp>
        <p:nvSpPr>
          <p:cNvPr id="283659" name="Text Box 11"/>
          <p:cNvSpPr txBox="1">
            <a:spLocks noChangeArrowheads="1"/>
          </p:cNvSpPr>
          <p:nvPr/>
        </p:nvSpPr>
        <p:spPr bwMode="auto">
          <a:xfrm>
            <a:off x="381000" y="5715000"/>
            <a:ext cx="1066800" cy="307777"/>
          </a:xfrm>
          <a:prstGeom prst="rect">
            <a:avLst/>
          </a:prstGeom>
          <a:noFill/>
          <a:ln w="15875" algn="ctr">
            <a:solidFill>
              <a:srgbClr val="DDDDDD"/>
            </a:solidFill>
            <a:miter lim="800000"/>
            <a:headEnd/>
            <a:tailEnd/>
          </a:ln>
          <a:effectLst/>
        </p:spPr>
        <p:txBody>
          <a:bodyPr>
            <a:spAutoFit/>
          </a:bodyPr>
          <a:lstStyle/>
          <a:p>
            <a:pPr algn="ctr">
              <a:spcBef>
                <a:spcPct val="50000"/>
              </a:spcBef>
              <a:defRPr/>
            </a:pPr>
            <a:r>
              <a:rPr lang="en-US" sz="1400" dirty="0">
                <a:solidFill>
                  <a:srgbClr val="000000"/>
                </a:solidFill>
                <a:effectLst>
                  <a:outerShdw blurRad="38100" dist="38100" dir="2700000" algn="tl">
                    <a:srgbClr val="000000"/>
                  </a:outerShdw>
                </a:effectLst>
              </a:rPr>
              <a:t>BL Inversion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3"/>
          <a:srcRect l="4782" t="9496" r="8261" b="9473"/>
          <a:stretch>
            <a:fillRect/>
          </a:stretch>
        </p:blipFill>
        <p:spPr bwMode="auto">
          <a:xfrm>
            <a:off x="171450" y="250825"/>
            <a:ext cx="8753475" cy="6302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4082"/>
                                        </p:tgtEl>
                                        <p:attrNameLst>
                                          <p:attrName>style.visibility</p:attrName>
                                        </p:attrNameLst>
                                      </p:cBhvr>
                                      <p:to>
                                        <p:strVal val="visible"/>
                                      </p:to>
                                    </p:set>
                                    <p:anim calcmode="lin" valueType="num">
                                      <p:cBhvr>
                                        <p:cTn id="7" dur="500" fill="hold"/>
                                        <p:tgtEl>
                                          <p:spTgt spid="174082"/>
                                        </p:tgtEl>
                                        <p:attrNameLst>
                                          <p:attrName>ppt_w</p:attrName>
                                        </p:attrNameLst>
                                      </p:cBhvr>
                                      <p:tavLst>
                                        <p:tav tm="0">
                                          <p:val>
                                            <p:fltVal val="0"/>
                                          </p:val>
                                        </p:tav>
                                        <p:tav tm="100000">
                                          <p:val>
                                            <p:strVal val="#ppt_w"/>
                                          </p:val>
                                        </p:tav>
                                      </p:tavLst>
                                    </p:anim>
                                    <p:anim calcmode="lin" valueType="num">
                                      <p:cBhvr>
                                        <p:cTn id="8" dur="500" fill="hold"/>
                                        <p:tgtEl>
                                          <p:spTgt spid="17408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a:xfrm>
            <a:off x="228600" y="-182563"/>
            <a:ext cx="8458200" cy="792163"/>
          </a:xfrm>
        </p:spPr>
        <p:txBody>
          <a:bodyPr>
            <a:normAutofit/>
          </a:bodyPr>
          <a:lstStyle/>
          <a:p>
            <a:pPr eaLnBrk="1" hangingPunct="1"/>
            <a:r>
              <a:rPr lang="en-US" sz="3800" dirty="0" smtClean="0">
                <a:ea typeface="ＭＳ Ｐゴシック" charset="-128"/>
                <a:cs typeface="ＭＳ Ｐゴシック" charset="-128"/>
              </a:rPr>
              <a:t>Remote Ocean Dust Sampling (2004)</a:t>
            </a:r>
            <a:endParaRPr lang="en-US" dirty="0">
              <a:ea typeface="ＭＳ Ｐゴシック" charset="-128"/>
              <a:cs typeface="ＭＳ Ｐゴシック" charset="-128"/>
            </a:endParaRPr>
          </a:p>
        </p:txBody>
      </p:sp>
      <p:pic>
        <p:nvPicPr>
          <p:cNvPr id="66563" name="Picture 5"/>
          <p:cNvPicPr>
            <a:picLocks noGrp="1" noChangeAspect="1" noChangeArrowheads="1"/>
          </p:cNvPicPr>
          <p:nvPr>
            <p:ph sz="half" idx="1"/>
          </p:nvPr>
        </p:nvPicPr>
        <p:blipFill>
          <a:blip r:embed="rId3"/>
          <a:srcRect/>
          <a:stretch>
            <a:fillRect/>
          </a:stretch>
        </p:blipFill>
        <p:spPr>
          <a:xfrm>
            <a:off x="228600" y="4046538"/>
            <a:ext cx="3749675" cy="2811462"/>
          </a:xfrm>
        </p:spPr>
      </p:pic>
      <p:pic>
        <p:nvPicPr>
          <p:cNvPr id="66564" name="Picture 6"/>
          <p:cNvPicPr>
            <a:picLocks noGrp="1" noChangeAspect="1" noChangeArrowheads="1"/>
          </p:cNvPicPr>
          <p:nvPr>
            <p:ph sz="half" idx="2"/>
          </p:nvPr>
        </p:nvPicPr>
        <p:blipFill>
          <a:blip r:embed="rId4"/>
          <a:srcRect/>
          <a:stretch>
            <a:fillRect/>
          </a:stretch>
        </p:blipFill>
        <p:spPr>
          <a:xfrm>
            <a:off x="4106863" y="3081338"/>
            <a:ext cx="5037137" cy="3776662"/>
          </a:xfrm>
        </p:spPr>
      </p:pic>
      <p:sp>
        <p:nvSpPr>
          <p:cNvPr id="7" name="Footer Placeholder 6"/>
          <p:cNvSpPr>
            <a:spLocks noGrp="1"/>
          </p:cNvSpPr>
          <p:nvPr>
            <p:ph type="ftr" sz="quarter" idx="11"/>
          </p:nvPr>
        </p:nvSpPr>
        <p:spPr/>
        <p:txBody>
          <a:bodyPr/>
          <a:lstStyle/>
          <a:p>
            <a:pPr>
              <a:defRPr/>
            </a:pPr>
            <a:r>
              <a:rPr lang="en-US" smtClean="0"/>
              <a:t>CalWater2 ACAPEX Seminar</a:t>
            </a:r>
            <a:endParaRPr lang="en-US"/>
          </a:p>
        </p:txBody>
      </p:sp>
      <p:pic>
        <p:nvPicPr>
          <p:cNvPr id="66566" name="Picture 2" descr="DSC00372"/>
          <p:cNvPicPr>
            <a:picLocks noChangeAspect="1" noChangeArrowheads="1"/>
          </p:cNvPicPr>
          <p:nvPr/>
        </p:nvPicPr>
        <p:blipFill>
          <a:blip r:embed="rId5"/>
          <a:srcRect l="11235" t="20963" r="14609" b="11626"/>
          <a:stretch>
            <a:fillRect/>
          </a:stretch>
        </p:blipFill>
        <p:spPr bwMode="auto">
          <a:xfrm>
            <a:off x="2622912" y="609600"/>
            <a:ext cx="5121275" cy="3490913"/>
          </a:xfrm>
          <a:prstGeom prst="rect">
            <a:avLst/>
          </a:prstGeom>
          <a:noFill/>
          <a:ln w="9525">
            <a:noFill/>
            <a:miter lim="800000"/>
            <a:headEnd/>
            <a:tailEnd/>
          </a:ln>
        </p:spPr>
      </p:pic>
      <p:sp>
        <p:nvSpPr>
          <p:cNvPr id="8" name="Date Placeholder 7"/>
          <p:cNvSpPr>
            <a:spLocks noGrp="1"/>
          </p:cNvSpPr>
          <p:nvPr>
            <p:ph type="dt" sz="half" idx="10"/>
          </p:nvPr>
        </p:nvSpPr>
        <p:spPr/>
        <p:txBody>
          <a:bodyPr/>
          <a:lstStyle/>
          <a:p>
            <a:fld id="{6FBEBFAC-795B-2941-9F76-073CF0F1E6CF}" type="datetime1">
              <a:rPr lang="en-US" smtClean="0"/>
              <a:pPr/>
              <a:t>2/24/2016</a:t>
            </a:fld>
            <a:endParaRPr lang="en-US"/>
          </a:p>
        </p:txBody>
      </p:sp>
      <p:pic>
        <p:nvPicPr>
          <p:cNvPr id="10" name="Picture 2" descr="locusts on rhb"/>
          <p:cNvPicPr>
            <a:picLocks noChangeAspect="1" noChangeArrowheads="1"/>
          </p:cNvPicPr>
          <p:nvPr/>
        </p:nvPicPr>
        <p:blipFill>
          <a:blip r:embed="rId6"/>
          <a:srcRect/>
          <a:stretch>
            <a:fillRect/>
          </a:stretch>
        </p:blipFill>
        <p:spPr bwMode="auto">
          <a:xfrm>
            <a:off x="273120" y="818380"/>
            <a:ext cx="2080205" cy="1745600"/>
          </a:xfrm>
          <a:prstGeom prst="rect">
            <a:avLst/>
          </a:prstGeom>
          <a:noFill/>
        </p:spPr>
      </p:pic>
      <p:sp>
        <p:nvSpPr>
          <p:cNvPr id="11" name="TextBox 10"/>
          <p:cNvSpPr txBox="1"/>
          <p:nvPr/>
        </p:nvSpPr>
        <p:spPr>
          <a:xfrm>
            <a:off x="273120" y="2782669"/>
            <a:ext cx="2169284" cy="923330"/>
          </a:xfrm>
          <a:prstGeom prst="rect">
            <a:avLst/>
          </a:prstGeom>
          <a:solidFill>
            <a:schemeClr val="tx2"/>
          </a:solidFill>
          <a:ln>
            <a:solidFill>
              <a:schemeClr val="tx2"/>
            </a:solidFill>
          </a:ln>
        </p:spPr>
        <p:txBody>
          <a:bodyPr wrap="none" rtlCol="0">
            <a:spAutoFit/>
          </a:bodyPr>
          <a:lstStyle/>
          <a:p>
            <a:pPr algn="ctr"/>
            <a:r>
              <a:rPr lang="en-US" dirty="0" smtClean="0">
                <a:solidFill>
                  <a:schemeClr val="bg1"/>
                </a:solidFill>
              </a:rPr>
              <a:t>Entrained Locusts </a:t>
            </a:r>
          </a:p>
          <a:p>
            <a:pPr algn="ctr"/>
            <a:r>
              <a:rPr lang="en-US" dirty="0" smtClean="0">
                <a:solidFill>
                  <a:schemeClr val="bg1"/>
                </a:solidFill>
              </a:rPr>
              <a:t>and </a:t>
            </a:r>
          </a:p>
          <a:p>
            <a:pPr algn="ctr"/>
            <a:r>
              <a:rPr lang="en-US" dirty="0" smtClean="0">
                <a:solidFill>
                  <a:schemeClr val="bg1"/>
                </a:solidFill>
              </a:rPr>
              <a:t>Direct Sedimentation</a:t>
            </a:r>
            <a:endParaRPr lang="en-US" dirty="0">
              <a:solidFill>
                <a:schemeClr val="bg1"/>
              </a:solidFill>
            </a:endParaRPr>
          </a:p>
        </p:txBody>
      </p:sp>
      <p:cxnSp>
        <p:nvCxnSpPr>
          <p:cNvPr id="13" name="Straight Arrow Connector 12"/>
          <p:cNvCxnSpPr>
            <a:stCxn id="11" idx="0"/>
          </p:cNvCxnSpPr>
          <p:nvPr/>
        </p:nvCxnSpPr>
        <p:spPr>
          <a:xfrm rot="16200000" flipV="1">
            <a:off x="852901" y="2277807"/>
            <a:ext cx="818493" cy="191231"/>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2"/>
          </p:cNvCxnSpPr>
          <p:nvPr/>
        </p:nvCxnSpPr>
        <p:spPr>
          <a:xfrm rot="16200000" flipH="1">
            <a:off x="777049" y="4286712"/>
            <a:ext cx="2156990" cy="995564"/>
          </a:xfrm>
          <a:prstGeom prst="straightConnector1">
            <a:avLst/>
          </a:prstGeom>
          <a:ln w="31750">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Title 3"/>
          <p:cNvSpPr>
            <a:spLocks noGrp="1"/>
          </p:cNvSpPr>
          <p:nvPr>
            <p:ph type="title"/>
          </p:nvPr>
        </p:nvSpPr>
        <p:spPr>
          <a:xfrm>
            <a:off x="685800" y="116556"/>
            <a:ext cx="7772400" cy="1143000"/>
          </a:xfrm>
        </p:spPr>
        <p:txBody>
          <a:bodyPr>
            <a:noAutofit/>
          </a:bodyPr>
          <a:lstStyle/>
          <a:p>
            <a:r>
              <a:rPr lang="en-US" sz="4000" dirty="0" smtClean="0"/>
              <a:t>Samples of Particulate Morphologies Collected During AEROSE</a:t>
            </a:r>
          </a:p>
        </p:txBody>
      </p:sp>
      <p:graphicFrame>
        <p:nvGraphicFramePr>
          <p:cNvPr id="58370" name="Object 2"/>
          <p:cNvGraphicFramePr>
            <a:graphicFrameLocks noChangeAspect="1"/>
          </p:cNvGraphicFramePr>
          <p:nvPr>
            <p:extLst>
              <p:ext uri="{D42A27DB-BD31-4B8C-83A1-F6EECF244321}">
                <p14:modId xmlns:p14="http://schemas.microsoft.com/office/powerpoint/2010/main" val="3716652269"/>
              </p:ext>
            </p:extLst>
          </p:nvPr>
        </p:nvGraphicFramePr>
        <p:xfrm>
          <a:off x="838200" y="1447800"/>
          <a:ext cx="7467600" cy="4965700"/>
        </p:xfrm>
        <a:graphic>
          <a:graphicData uri="http://schemas.openxmlformats.org/presentationml/2006/ole">
            <mc:AlternateContent xmlns:mc="http://schemas.openxmlformats.org/markup-compatibility/2006">
              <mc:Choice xmlns:v="urn:schemas-microsoft-com:vml" Requires="v">
                <p:oleObj spid="_x0000_s28675" name="Document" r:id="rId4" imgW="5740189" imgH="4355940" progId="Word.Document.12">
                  <p:link updateAutomatic="1"/>
                </p:oleObj>
              </mc:Choice>
              <mc:Fallback>
                <p:oleObj name="Document" r:id="rId4" imgW="5740189" imgH="4355940" progId="Word.Document.12">
                  <p:link updateAutomatic="1"/>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447800"/>
                        <a:ext cx="7467600" cy="496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6258" name="Object 2"/>
          <p:cNvGraphicFramePr>
            <a:graphicFrameLocks noChangeAspect="1"/>
          </p:cNvGraphicFramePr>
          <p:nvPr/>
        </p:nvGraphicFramePr>
        <p:xfrm>
          <a:off x="234950" y="0"/>
          <a:ext cx="8674100" cy="6394450"/>
        </p:xfrm>
        <a:graphic>
          <a:graphicData uri="http://schemas.openxmlformats.org/presentationml/2006/ole">
            <mc:AlternateContent xmlns:mc="http://schemas.openxmlformats.org/markup-compatibility/2006">
              <mc:Choice xmlns:v="urn:schemas-microsoft-com:vml" Requires="v">
                <p:oleObj spid="_x0000_s183299" name="Worksheet" r:id="rId4" imgW="8674100" imgH="5930900" progId="Excel.Sheet.8">
                  <p:embed/>
                </p:oleObj>
              </mc:Choice>
              <mc:Fallback>
                <p:oleObj name="Worksheet" r:id="rId4" imgW="8674100" imgH="5930900" progId="Excel.Shee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4950" y="0"/>
                        <a:ext cx="8674100" cy="63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7" name="Straight Arrow Connector 6"/>
          <p:cNvCxnSpPr/>
          <p:nvPr/>
        </p:nvCxnSpPr>
        <p:spPr>
          <a:xfrm rot="5400000">
            <a:off x="1371600" y="2971800"/>
            <a:ext cx="1371600" cy="609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3886200" y="2362200"/>
            <a:ext cx="3048000" cy="1905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2362200" y="1905000"/>
            <a:ext cx="1524000" cy="769441"/>
          </a:xfrm>
          <a:prstGeom prst="rect">
            <a:avLst/>
          </a:prstGeom>
          <a:solidFill>
            <a:schemeClr val="bg1"/>
          </a:solidFill>
        </p:spPr>
        <p:txBody>
          <a:bodyPr wrap="square" rtlCol="0">
            <a:spAutoFit/>
          </a:bodyPr>
          <a:lstStyle/>
          <a:p>
            <a:pPr algn="ctr"/>
            <a:r>
              <a:rPr lang="en-US" sz="2200" dirty="0" smtClean="0"/>
              <a:t>Air Mass Changes</a:t>
            </a:r>
            <a:endParaRPr lang="en-US" sz="2200" dirty="0"/>
          </a:p>
        </p:txBody>
      </p:sp>
      <p:cxnSp>
        <p:nvCxnSpPr>
          <p:cNvPr id="12" name="Straight Arrow Connector 11"/>
          <p:cNvCxnSpPr/>
          <p:nvPr/>
        </p:nvCxnSpPr>
        <p:spPr>
          <a:xfrm rot="16200000" flipH="1">
            <a:off x="6705600" y="3429000"/>
            <a:ext cx="22098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705600" y="1438870"/>
            <a:ext cx="1752600" cy="923330"/>
          </a:xfrm>
          <a:prstGeom prst="rect">
            <a:avLst/>
          </a:prstGeom>
          <a:solidFill>
            <a:schemeClr val="bg1"/>
          </a:solidFill>
        </p:spPr>
        <p:txBody>
          <a:bodyPr wrap="square" rtlCol="0">
            <a:spAutoFit/>
          </a:bodyPr>
          <a:lstStyle/>
          <a:p>
            <a:pPr algn="ctr"/>
            <a:r>
              <a:rPr lang="en-US" dirty="0" smtClean="0"/>
              <a:t>BC ranges from </a:t>
            </a:r>
          </a:p>
          <a:p>
            <a:pPr algn="ctr"/>
            <a:r>
              <a:rPr lang="en-US" dirty="0" smtClean="0"/>
              <a:t>1-5% of PM</a:t>
            </a:r>
            <a:r>
              <a:rPr lang="en-US" baseline="-25000" dirty="0" smtClean="0"/>
              <a:t>2.5</a:t>
            </a:r>
            <a:endParaRPr lang="en-US" baseline="-25000" dirty="0"/>
          </a:p>
        </p:txBody>
      </p:sp>
      <p:cxnSp>
        <p:nvCxnSpPr>
          <p:cNvPr id="15" name="Straight Arrow Connector 14"/>
          <p:cNvCxnSpPr/>
          <p:nvPr/>
        </p:nvCxnSpPr>
        <p:spPr>
          <a:xfrm rot="5400000">
            <a:off x="2247900" y="3390900"/>
            <a:ext cx="1371600" cy="76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689</TotalTime>
  <Words>643</Words>
  <Application>Microsoft Office PowerPoint</Application>
  <PresentationFormat>On-screen Show (4:3)</PresentationFormat>
  <Paragraphs>115</Paragraphs>
  <Slides>12</Slides>
  <Notes>9</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2</vt:i4>
      </vt:variant>
      <vt:variant>
        <vt:lpstr>Slide Titles</vt:lpstr>
      </vt:variant>
      <vt:variant>
        <vt:i4>12</vt:i4>
      </vt:variant>
    </vt:vector>
  </HeadingPairs>
  <TitlesOfParts>
    <vt:vector size="16" baseType="lpstr">
      <vt:lpstr>Office Theme</vt:lpstr>
      <vt:lpstr>???</vt:lpstr>
      <vt:lpstr>Worksheet</vt:lpstr>
      <vt:lpstr>Chart</vt:lpstr>
      <vt:lpstr>PowerPoint Presentation</vt:lpstr>
      <vt:lpstr>PowerPoint Presentation</vt:lpstr>
      <vt:lpstr>PowerPoint Presentation</vt:lpstr>
      <vt:lpstr>Aerosol Classification from AEROSE</vt:lpstr>
      <vt:lpstr>Tropospheric Virtual Potential Temperature Lapse Rate Latitudinal Cross-Section</vt:lpstr>
      <vt:lpstr>PowerPoint Presentation</vt:lpstr>
      <vt:lpstr>Remote Ocean Dust Sampling (2004)</vt:lpstr>
      <vt:lpstr>Samples of Particulate Morphologies Collected During AEROSE</vt:lpstr>
      <vt:lpstr>PowerPoint Presentation</vt:lpstr>
      <vt:lpstr>PowerPoint Presentation</vt:lpstr>
      <vt:lpstr>NCAS Research and Training Success Story</vt:lpstr>
      <vt:lpstr>AEROSE Over The Years</vt:lpstr>
    </vt:vector>
  </TitlesOfParts>
  <Company>Howard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vernon morris</dc:creator>
  <cp:lastModifiedBy>Kadidia Thiero</cp:lastModifiedBy>
  <cp:revision>32</cp:revision>
  <dcterms:created xsi:type="dcterms:W3CDTF">2016-02-24T16:21:07Z</dcterms:created>
  <dcterms:modified xsi:type="dcterms:W3CDTF">2016-02-24T17:09:23Z</dcterms:modified>
</cp:coreProperties>
</file>